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0" r:id="rId4"/>
    <p:sldId id="258" r:id="rId5"/>
    <p:sldId id="259" r:id="rId6"/>
    <p:sldId id="261" r:id="rId7"/>
    <p:sldId id="275" r:id="rId8"/>
    <p:sldId id="311" r:id="rId9"/>
    <p:sldId id="265" r:id="rId10"/>
    <p:sldId id="273" r:id="rId11"/>
    <p:sldId id="267" r:id="rId12"/>
    <p:sldId id="268" r:id="rId13"/>
    <p:sldId id="269" r:id="rId14"/>
    <p:sldId id="276" r:id="rId15"/>
    <p:sldId id="310" r:id="rId16"/>
    <p:sldId id="271" r:id="rId17"/>
    <p:sldId id="294" r:id="rId18"/>
    <p:sldId id="295" r:id="rId19"/>
    <p:sldId id="297" r:id="rId20"/>
    <p:sldId id="312" r:id="rId21"/>
    <p:sldId id="303" r:id="rId22"/>
    <p:sldId id="279" r:id="rId23"/>
    <p:sldId id="313" r:id="rId24"/>
    <p:sldId id="314" r:id="rId25"/>
    <p:sldId id="300" r:id="rId26"/>
    <p:sldId id="301" r:id="rId27"/>
    <p:sldId id="299" r:id="rId28"/>
    <p:sldId id="284" r:id="rId29"/>
    <p:sldId id="298" r:id="rId30"/>
    <p:sldId id="296" r:id="rId31"/>
    <p:sldId id="288" r:id="rId32"/>
    <p:sldId id="285" r:id="rId33"/>
    <p:sldId id="306" r:id="rId34"/>
    <p:sldId id="309" r:id="rId35"/>
    <p:sldId id="30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ffe, Ariel" initials="JA" lastIdx="1" clrIdx="0">
    <p:extLst>
      <p:ext uri="{19B8F6BF-5375-455C-9EA6-DF929625EA0E}">
        <p15:presenceInfo xmlns:p15="http://schemas.microsoft.com/office/powerpoint/2012/main" userId="Jaffe, Ar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00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91130" autoAdjust="0"/>
  </p:normalViewPr>
  <p:slideViewPr>
    <p:cSldViewPr snapToGrid="0">
      <p:cViewPr varScale="1">
        <p:scale>
          <a:sx n="61" d="100"/>
          <a:sy n="61" d="100"/>
        </p:scale>
        <p:origin x="64" y="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2D807-524D-4D1A-8B6D-BAA54CC77425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50237-FD70-4E34-87F1-A14C8E34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7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assumptions</a:t>
            </a:r>
            <a:r>
              <a:rPr lang="en-US" baseline="0" dirty="0"/>
              <a:t> on edge probabilities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50237-FD70-4E34-87F1-A14C8E341F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44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 that curve f</a:t>
            </a:r>
          </a:p>
          <a:p>
            <a:endParaRPr lang="en-US" dirty="0"/>
          </a:p>
          <a:p>
            <a:r>
              <a:rPr lang="en-US" dirty="0"/>
              <a:t>Where S is the true similarity matrix (the one used to generate the data) and S bar is the estimate</a:t>
            </a:r>
          </a:p>
          <a:p>
            <a:endParaRPr lang="en-US" dirty="0"/>
          </a:p>
          <a:p>
            <a:r>
              <a:rPr lang="en-US" dirty="0"/>
              <a:t>REPLACE S IN THE PROOF WITH S 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2AD0A-1D01-A445-AF07-137902E24F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07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put the two guarantees, </a:t>
            </a:r>
            <a:br>
              <a:rPr lang="en-US" dirty="0"/>
            </a:br>
            <a:r>
              <a:rPr lang="en-US" dirty="0"/>
              <a:t>If all edges are equal to delta, - compare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50237-FD70-4E34-87F1-A14C8E341F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93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flow of the problem!!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Provide more data =&gt;</a:t>
            </a:r>
            <a:r>
              <a:rPr lang="en-US" baseline="0" dirty="0"/>
              <a:t> similarity scores more accurate =&gt; performs better</a:t>
            </a:r>
            <a:endParaRPr lang="en-US" dirty="0"/>
          </a:p>
          <a:p>
            <a:r>
              <a:rPr lang="en-US" dirty="0"/>
              <a:t>This is</a:t>
            </a:r>
            <a:r>
              <a:rPr lang="en-US" baseline="0" dirty="0"/>
              <a:t> hard! If p = 25%, even the closest pairs (two hops) are only 62% similar!</a:t>
            </a:r>
            <a:endParaRPr lang="en-US" dirty="0"/>
          </a:p>
          <a:p>
            <a:r>
              <a:rPr lang="en-US" dirty="0"/>
              <a:t>We’re plotting the</a:t>
            </a:r>
            <a:r>
              <a:rPr lang="en-US" baseline="0" dirty="0"/>
              <a:t> probability that the method outputs a perfect tree — that means making 98 correct decisions in a row</a:t>
            </a:r>
          </a:p>
          <a:p>
            <a:r>
              <a:rPr lang="en-US" baseline="0" dirty="0"/>
              <a:t>You can get close to perfect with much fewer samples</a:t>
            </a:r>
          </a:p>
          <a:p>
            <a:endParaRPr lang="en-US" baseline="0" dirty="0"/>
          </a:p>
          <a:p>
            <a:r>
              <a:rPr lang="en-US" baseline="0" dirty="0"/>
              <a:t>HOW MANY TRIALS? &gt; 30</a:t>
            </a:r>
          </a:p>
          <a:p>
            <a:r>
              <a:rPr lang="en-US" baseline="0" dirty="0"/>
              <a:t>Also you can see from the error bars that it’s pretty concentrated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2AD0A-1D01-A445-AF07-137902E24F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4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Gentle introduction to Maximum Likelihood!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50237-FD70-4E34-87F1-A14C8E341F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53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why the trees are colored as they are colored. Say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50237-FD70-4E34-87F1-A14C8E341F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52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50237-FD70-4E34-87F1-A14C8E341F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25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50237-FD70-4E34-87F1-A14C8E341F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84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that we cannot directly estimate the effective resistance between terminal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50237-FD70-4E34-87F1-A14C8E341FD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61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</a:t>
            </a:r>
            <a:r>
              <a:rPr lang="en-US"/>
              <a:t>, state</a:t>
            </a:r>
            <a:r>
              <a:rPr lang="en-US" baseline="0"/>
              <a:t> then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50237-FD70-4E34-87F1-A14C8E341FD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95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real gain of the splitting step – enable a</a:t>
            </a:r>
            <a:r>
              <a:rPr lang="en-US" baseline="0" dirty="0"/>
              <a:t> merging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50237-FD70-4E34-87F1-A14C8E341FD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44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50237-FD70-4E34-87F1-A14C8E341F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35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say seconds</a:t>
            </a:r>
            <a:r>
              <a:rPr lang="en-US" baseline="0" dirty="0"/>
              <a:t> – 15 minutes instead of 4 hours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50237-FD70-4E34-87F1-A14C8E341FD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07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Computational Complexity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50237-FD70-4E34-87F1-A14C8E341FD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66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</a:t>
            </a:r>
            <a:r>
              <a:rPr lang="en-US" baseline="0" dirty="0"/>
              <a:t> in a nutshell what NJ does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50237-FD70-4E34-87F1-A14C8E341F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2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– that there are much more sophisticated measures of distance.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50237-FD70-4E34-87F1-A14C8E341F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44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of tree vs. graph – talk about the adjacency</a:t>
            </a:r>
            <a:r>
              <a:rPr lang="en-US" baseline="0" dirty="0"/>
              <a:t> matrix and Laplacian matrix – </a:t>
            </a:r>
          </a:p>
          <a:p>
            <a:r>
              <a:rPr lang="en-US" baseline="0" dirty="0"/>
              <a:t>One method is based on the adjacency and one on the Laplacian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50237-FD70-4E34-87F1-A14C8E341F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38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50237-FD70-4E34-87F1-A14C8E341F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87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50237-FD70-4E34-87F1-A14C8E341F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91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IT IS BOTTOM UP</a:t>
            </a:r>
          </a:p>
          <a:p>
            <a:endParaRPr lang="en-US" dirty="0"/>
          </a:p>
          <a:p>
            <a:r>
              <a:rPr lang="en-US" dirty="0"/>
              <a:t>Continue merging the pair of CLANS which have the lowest score </a:t>
            </a:r>
          </a:p>
          <a:p>
            <a:endParaRPr lang="en-US" dirty="0"/>
          </a:p>
          <a:p>
            <a:r>
              <a:rPr lang="en-US" dirty="0"/>
              <a:t>Cannot in practice go over all possible clans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2AD0A-1D01-A445-AF07-137902E24F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52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Sigma 2 is 0 for all correct clans and strictly greater than 0 otherwise</a:t>
            </a:r>
          </a:p>
          <a:p>
            <a:endParaRPr lang="en-US" dirty="0"/>
          </a:p>
          <a:p>
            <a:r>
              <a:rPr lang="en-US" dirty="0"/>
              <a:t>Discuss the formula:</a:t>
            </a:r>
          </a:p>
          <a:p>
            <a:r>
              <a:rPr lang="en-US" dirty="0"/>
              <a:t>As the delta goes to 0 or xi goes to one, the problem because harder.</a:t>
            </a:r>
          </a:p>
          <a:p>
            <a:r>
              <a:rPr lang="en-US" dirty="0"/>
              <a:t>This fits the formula because true clans are harder to tell apart</a:t>
            </a:r>
          </a:p>
          <a:p>
            <a:r>
              <a:rPr lang="en-US" dirty="0"/>
              <a:t>There’s NO dependency on the number of taxa unless delta is low</a:t>
            </a:r>
          </a:p>
          <a:p>
            <a:endParaRPr lang="en-US" dirty="0"/>
          </a:p>
          <a:p>
            <a:r>
              <a:rPr lang="en-US" dirty="0"/>
              <a:t>Delta 0.5 is like a mutation rate of 8% between adjacent nodes (which is pretty high!)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2AD0A-1D01-A445-AF07-137902E24F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4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5A09-A6F1-48C3-B5D4-7B3720C42CCA}" type="datetime1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8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4D56-05C7-443C-98B5-0337A1072669}" type="datetime1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0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C9F3-B655-48ED-BB72-5304FD71D105}" type="datetime1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9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8E4A-6EB1-44A2-A9ED-9D453E5CB285}" type="datetime1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4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3DCB3-94A1-440D-9DBF-1E5131580C52}" type="datetime1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65EC-E4CE-4E44-8343-73A4F30256FE}" type="datetime1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8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60A0-BCC4-4B5E-840C-8DEB0B5C5344}" type="datetime1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2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E150-1FDF-47BD-BE8F-1446DFD86546}" type="datetime1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6658-6942-4EBD-83E9-5E88A29A39E8}" type="datetime1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7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BC08-6CE0-4DB4-81DD-65E91E01866A}" type="datetime1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9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86AD-89C2-4264-A7E9-D389DBCE9E8D}" type="datetime1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7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913D5-BBB0-4470-98FF-CD0B44649FE7}" type="datetime1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00B7E-756B-41DF-BF4F-1CAFCC35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9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40.png"/><Relationship Id="rId18" Type="http://schemas.openxmlformats.org/officeDocument/2006/relationships/image" Target="../media/image170.png"/><Relationship Id="rId21" Type="http://schemas.openxmlformats.org/officeDocument/2006/relationships/image" Target="../media/image120.png"/><Relationship Id="rId7" Type="http://schemas.openxmlformats.org/officeDocument/2006/relationships/image" Target="../media/image290.png"/><Relationship Id="rId12" Type="http://schemas.openxmlformats.org/officeDocument/2006/relationships/image" Target="../media/image330.png"/><Relationship Id="rId17" Type="http://schemas.openxmlformats.org/officeDocument/2006/relationships/image" Target="../media/image380.png"/><Relationship Id="rId2" Type="http://schemas.openxmlformats.org/officeDocument/2006/relationships/image" Target="../media/image8.png"/><Relationship Id="rId16" Type="http://schemas.openxmlformats.org/officeDocument/2006/relationships/image" Target="../media/image370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240.png"/><Relationship Id="rId15" Type="http://schemas.openxmlformats.org/officeDocument/2006/relationships/image" Target="../media/image360.png"/><Relationship Id="rId10" Type="http://schemas.openxmlformats.org/officeDocument/2006/relationships/image" Target="../media/image320.png"/><Relationship Id="rId19" Type="http://schemas.openxmlformats.org/officeDocument/2006/relationships/image" Target="../media/image390.png"/><Relationship Id="rId9" Type="http://schemas.openxmlformats.org/officeDocument/2006/relationships/image" Target="../media/image310.png"/><Relationship Id="rId14" Type="http://schemas.openxmlformats.org/officeDocument/2006/relationships/image" Target="../media/image3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9.emf"/><Relationship Id="rId7" Type="http://schemas.openxmlformats.org/officeDocument/2006/relationships/image" Target="../media/image220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6.png"/><Relationship Id="rId5" Type="http://schemas.openxmlformats.org/officeDocument/2006/relationships/image" Target="../media/image20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1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51.png"/><Relationship Id="rId4" Type="http://schemas.openxmlformats.org/officeDocument/2006/relationships/image" Target="../media/image500.png"/><Relationship Id="rId9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0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0.png"/><Relationship Id="rId4" Type="http://schemas.openxmlformats.org/officeDocument/2006/relationships/image" Target="../media/image6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0.png"/><Relationship Id="rId21" Type="http://schemas.openxmlformats.org/officeDocument/2006/relationships/image" Target="../media/image55.png"/><Relationship Id="rId42" Type="http://schemas.openxmlformats.org/officeDocument/2006/relationships/image" Target="../media/image781.png"/><Relationship Id="rId47" Type="http://schemas.openxmlformats.org/officeDocument/2006/relationships/image" Target="../media/image830.png"/><Relationship Id="rId63" Type="http://schemas.openxmlformats.org/officeDocument/2006/relationships/image" Target="../media/image99.png"/><Relationship Id="rId68" Type="http://schemas.openxmlformats.org/officeDocument/2006/relationships/image" Target="../media/image104.png"/><Relationship Id="rId84" Type="http://schemas.openxmlformats.org/officeDocument/2006/relationships/image" Target="../media/image1200.png"/><Relationship Id="rId89" Type="http://schemas.openxmlformats.org/officeDocument/2006/relationships/image" Target="../media/image125.png"/><Relationship Id="rId16" Type="http://schemas.openxmlformats.org/officeDocument/2006/relationships/image" Target="../media/image501.png"/><Relationship Id="rId11" Type="http://schemas.openxmlformats.org/officeDocument/2006/relationships/image" Target="../media/image450.png"/><Relationship Id="rId32" Type="http://schemas.openxmlformats.org/officeDocument/2006/relationships/image" Target="../media/image681.png"/><Relationship Id="rId37" Type="http://schemas.openxmlformats.org/officeDocument/2006/relationships/image" Target="../media/image730.png"/><Relationship Id="rId53" Type="http://schemas.openxmlformats.org/officeDocument/2006/relationships/image" Target="../media/image89.png"/><Relationship Id="rId58" Type="http://schemas.openxmlformats.org/officeDocument/2006/relationships/image" Target="../media/image94.png"/><Relationship Id="rId74" Type="http://schemas.openxmlformats.org/officeDocument/2006/relationships/image" Target="../media/image110.png"/><Relationship Id="rId79" Type="http://schemas.openxmlformats.org/officeDocument/2006/relationships/image" Target="../media/image115.png"/><Relationship Id="rId5" Type="http://schemas.openxmlformats.org/officeDocument/2006/relationships/image" Target="../media/image391.png"/><Relationship Id="rId90" Type="http://schemas.openxmlformats.org/officeDocument/2006/relationships/image" Target="../media/image126.png"/><Relationship Id="rId95" Type="http://schemas.openxmlformats.org/officeDocument/2006/relationships/image" Target="../media/image131.png"/><Relationship Id="rId22" Type="http://schemas.openxmlformats.org/officeDocument/2006/relationships/image" Target="../media/image560.png"/><Relationship Id="rId27" Type="http://schemas.openxmlformats.org/officeDocument/2006/relationships/image" Target="../media/image610.png"/><Relationship Id="rId43" Type="http://schemas.openxmlformats.org/officeDocument/2006/relationships/image" Target="../media/image790.png"/><Relationship Id="rId48" Type="http://schemas.openxmlformats.org/officeDocument/2006/relationships/image" Target="../media/image840.png"/><Relationship Id="rId64" Type="http://schemas.openxmlformats.org/officeDocument/2006/relationships/image" Target="../media/image1000.png"/><Relationship Id="rId69" Type="http://schemas.openxmlformats.org/officeDocument/2006/relationships/image" Target="../media/image105.png"/><Relationship Id="rId8" Type="http://schemas.openxmlformats.org/officeDocument/2006/relationships/image" Target="../media/image420.png"/><Relationship Id="rId51" Type="http://schemas.openxmlformats.org/officeDocument/2006/relationships/image" Target="../media/image870.png"/><Relationship Id="rId72" Type="http://schemas.openxmlformats.org/officeDocument/2006/relationships/image" Target="../media/image108.png"/><Relationship Id="rId80" Type="http://schemas.openxmlformats.org/officeDocument/2006/relationships/image" Target="../media/image116.png"/><Relationship Id="rId85" Type="http://schemas.openxmlformats.org/officeDocument/2006/relationships/image" Target="../media/image121.png"/><Relationship Id="rId93" Type="http://schemas.openxmlformats.org/officeDocument/2006/relationships/image" Target="../media/image129.png"/><Relationship Id="rId3" Type="http://schemas.openxmlformats.org/officeDocument/2006/relationships/image" Target="../media/image371.png"/><Relationship Id="rId12" Type="http://schemas.openxmlformats.org/officeDocument/2006/relationships/image" Target="../media/image461.png"/><Relationship Id="rId17" Type="http://schemas.openxmlformats.org/officeDocument/2006/relationships/image" Target="../media/image510.png"/><Relationship Id="rId25" Type="http://schemas.openxmlformats.org/officeDocument/2006/relationships/image" Target="../media/image590.png"/><Relationship Id="rId33" Type="http://schemas.openxmlformats.org/officeDocument/2006/relationships/image" Target="../media/image691.png"/><Relationship Id="rId38" Type="http://schemas.openxmlformats.org/officeDocument/2006/relationships/image" Target="../media/image740.png"/><Relationship Id="rId46" Type="http://schemas.openxmlformats.org/officeDocument/2006/relationships/image" Target="../media/image820.png"/><Relationship Id="rId59" Type="http://schemas.openxmlformats.org/officeDocument/2006/relationships/image" Target="../media/image95.png"/><Relationship Id="rId67" Type="http://schemas.openxmlformats.org/officeDocument/2006/relationships/image" Target="../media/image103.png"/><Relationship Id="rId20" Type="http://schemas.openxmlformats.org/officeDocument/2006/relationships/image" Target="../media/image54.png"/><Relationship Id="rId41" Type="http://schemas.openxmlformats.org/officeDocument/2006/relationships/image" Target="../media/image770.png"/><Relationship Id="rId54" Type="http://schemas.openxmlformats.org/officeDocument/2006/relationships/image" Target="../media/image90.png"/><Relationship Id="rId62" Type="http://schemas.openxmlformats.org/officeDocument/2006/relationships/image" Target="../media/image98.png"/><Relationship Id="rId70" Type="http://schemas.openxmlformats.org/officeDocument/2006/relationships/image" Target="../media/image106.png"/><Relationship Id="rId75" Type="http://schemas.openxmlformats.org/officeDocument/2006/relationships/image" Target="../media/image111.png"/><Relationship Id="rId83" Type="http://schemas.openxmlformats.org/officeDocument/2006/relationships/image" Target="../media/image119.png"/><Relationship Id="rId88" Type="http://schemas.openxmlformats.org/officeDocument/2006/relationships/image" Target="../media/image124.png"/><Relationship Id="rId91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5" Type="http://schemas.openxmlformats.org/officeDocument/2006/relationships/image" Target="../media/image490.png"/><Relationship Id="rId23" Type="http://schemas.openxmlformats.org/officeDocument/2006/relationships/image" Target="../media/image570.png"/><Relationship Id="rId28" Type="http://schemas.openxmlformats.org/officeDocument/2006/relationships/image" Target="../media/image62.png"/><Relationship Id="rId36" Type="http://schemas.openxmlformats.org/officeDocument/2006/relationships/image" Target="../media/image720.png"/><Relationship Id="rId49" Type="http://schemas.openxmlformats.org/officeDocument/2006/relationships/image" Target="../media/image85.png"/><Relationship Id="rId57" Type="http://schemas.openxmlformats.org/officeDocument/2006/relationships/image" Target="../media/image93.png"/><Relationship Id="rId10" Type="http://schemas.openxmlformats.org/officeDocument/2006/relationships/image" Target="../media/image441.png"/><Relationship Id="rId31" Type="http://schemas.openxmlformats.org/officeDocument/2006/relationships/image" Target="../media/image651.png"/><Relationship Id="rId44" Type="http://schemas.openxmlformats.org/officeDocument/2006/relationships/image" Target="../media/image800.png"/><Relationship Id="rId52" Type="http://schemas.openxmlformats.org/officeDocument/2006/relationships/image" Target="../media/image88.png"/><Relationship Id="rId60" Type="http://schemas.openxmlformats.org/officeDocument/2006/relationships/image" Target="../media/image96.png"/><Relationship Id="rId65" Type="http://schemas.openxmlformats.org/officeDocument/2006/relationships/image" Target="../media/image101.png"/><Relationship Id="rId73" Type="http://schemas.openxmlformats.org/officeDocument/2006/relationships/image" Target="../media/image109.png"/><Relationship Id="rId78" Type="http://schemas.openxmlformats.org/officeDocument/2006/relationships/image" Target="../media/image114.png"/><Relationship Id="rId81" Type="http://schemas.openxmlformats.org/officeDocument/2006/relationships/image" Target="../media/image117.png"/><Relationship Id="rId86" Type="http://schemas.openxmlformats.org/officeDocument/2006/relationships/image" Target="../media/image122.png"/><Relationship Id="rId94" Type="http://schemas.openxmlformats.org/officeDocument/2006/relationships/image" Target="../media/image130.png"/><Relationship Id="rId4" Type="http://schemas.openxmlformats.org/officeDocument/2006/relationships/image" Target="../media/image381.png"/><Relationship Id="rId9" Type="http://schemas.openxmlformats.org/officeDocument/2006/relationships/image" Target="../media/image431.png"/><Relationship Id="rId13" Type="http://schemas.openxmlformats.org/officeDocument/2006/relationships/image" Target="../media/image471.png"/><Relationship Id="rId18" Type="http://schemas.openxmlformats.org/officeDocument/2006/relationships/image" Target="../media/image520.png"/><Relationship Id="rId39" Type="http://schemas.openxmlformats.org/officeDocument/2006/relationships/image" Target="../media/image750.png"/><Relationship Id="rId34" Type="http://schemas.openxmlformats.org/officeDocument/2006/relationships/image" Target="../media/image700.png"/><Relationship Id="rId50" Type="http://schemas.openxmlformats.org/officeDocument/2006/relationships/image" Target="../media/image86.png"/><Relationship Id="rId55" Type="http://schemas.openxmlformats.org/officeDocument/2006/relationships/image" Target="../media/image91.png"/><Relationship Id="rId76" Type="http://schemas.openxmlformats.org/officeDocument/2006/relationships/image" Target="../media/image112.png"/><Relationship Id="rId7" Type="http://schemas.openxmlformats.org/officeDocument/2006/relationships/image" Target="../media/image410.png"/><Relationship Id="rId71" Type="http://schemas.openxmlformats.org/officeDocument/2006/relationships/image" Target="../media/image107.png"/><Relationship Id="rId92" Type="http://schemas.openxmlformats.org/officeDocument/2006/relationships/image" Target="../media/image128.png"/><Relationship Id="rId2" Type="http://schemas.openxmlformats.org/officeDocument/2006/relationships/image" Target="../media/image361.png"/><Relationship Id="rId29" Type="http://schemas.openxmlformats.org/officeDocument/2006/relationships/image" Target="../media/image630.png"/><Relationship Id="rId24" Type="http://schemas.openxmlformats.org/officeDocument/2006/relationships/image" Target="../media/image58.png"/><Relationship Id="rId40" Type="http://schemas.openxmlformats.org/officeDocument/2006/relationships/image" Target="../media/image760.png"/><Relationship Id="rId45" Type="http://schemas.openxmlformats.org/officeDocument/2006/relationships/image" Target="../media/image810.png"/><Relationship Id="rId66" Type="http://schemas.openxmlformats.org/officeDocument/2006/relationships/image" Target="../media/image102.png"/><Relationship Id="rId87" Type="http://schemas.openxmlformats.org/officeDocument/2006/relationships/image" Target="../media/image123.png"/><Relationship Id="rId61" Type="http://schemas.openxmlformats.org/officeDocument/2006/relationships/image" Target="../media/image97.png"/><Relationship Id="rId82" Type="http://schemas.openxmlformats.org/officeDocument/2006/relationships/image" Target="../media/image118.png"/><Relationship Id="rId19" Type="http://schemas.openxmlformats.org/officeDocument/2006/relationships/image" Target="../media/image53.png"/><Relationship Id="rId14" Type="http://schemas.openxmlformats.org/officeDocument/2006/relationships/image" Target="../media/image480.png"/><Relationship Id="rId30" Type="http://schemas.openxmlformats.org/officeDocument/2006/relationships/image" Target="../media/image640.png"/><Relationship Id="rId35" Type="http://schemas.openxmlformats.org/officeDocument/2006/relationships/image" Target="../media/image710.png"/><Relationship Id="rId56" Type="http://schemas.openxmlformats.org/officeDocument/2006/relationships/image" Target="../media/image92.png"/><Relationship Id="rId77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9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0.png"/><Relationship Id="rId5" Type="http://schemas.openxmlformats.org/officeDocument/2006/relationships/image" Target="../media/image950.png"/><Relationship Id="rId4" Type="http://schemas.openxmlformats.org/officeDocument/2006/relationships/image" Target="../media/image9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270.png"/><Relationship Id="rId3" Type="http://schemas.openxmlformats.org/officeDocument/2006/relationships/image" Target="../media/image23.png"/><Relationship Id="rId21" Type="http://schemas.openxmlformats.org/officeDocument/2006/relationships/image" Target="../media/image36.png"/><Relationship Id="rId7" Type="http://schemas.openxmlformats.org/officeDocument/2006/relationships/image" Target="../media/image220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26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6.png"/><Relationship Id="rId24" Type="http://schemas.openxmlformats.org/officeDocument/2006/relationships/image" Target="../media/image250.png"/><Relationship Id="rId5" Type="http://schemas.openxmlformats.org/officeDocument/2006/relationships/image" Target="../media/image200.png"/><Relationship Id="rId15" Type="http://schemas.openxmlformats.org/officeDocument/2006/relationships/image" Target="../media/image30.png"/><Relationship Id="rId28" Type="http://schemas.openxmlformats.org/officeDocument/2006/relationships/image" Target="../media/image41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41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0.png"/><Relationship Id="rId3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80848" y="843777"/>
            <a:ext cx="1024118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Roboto Black" panose="02000000000000000000" pitchFamily="2" charset="0"/>
                <a:ea typeface="Roboto Black" panose="02000000000000000000" pitchFamily="2" charset="0"/>
              </a:rPr>
              <a:t>Reconstruction of latent tree models via spectral graph theory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46783" y="2464904"/>
            <a:ext cx="5830956" cy="1192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07624" y="2464904"/>
            <a:ext cx="4987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Ariel Jaffe</a:t>
            </a:r>
          </a:p>
          <a:p>
            <a:pPr algn="ctr"/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Program in Applied Mathematics</a:t>
            </a:r>
          </a:p>
          <a:p>
            <a:pPr algn="ctr"/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Yale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971" y="4248727"/>
            <a:ext cx="12006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Joint work with: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Dr. </a:t>
            </a:r>
            <a:r>
              <a:rPr lang="en-US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Yariv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Aizenbud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, Mamie Wang, Noah </a:t>
            </a:r>
            <a:r>
              <a:rPr lang="en-US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Amsel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, Amber Hu, </a:t>
            </a:r>
            <a:b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Prof. Joseph Chang, Prof. Yuval </a:t>
            </a:r>
            <a:r>
              <a:rPr lang="en-US" sz="2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Kluger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 (Yale University)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Prof. Boaz  Nadler (The Weizmann Institute)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96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D4E62C-218E-314B-8539-378862528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61630" b="-266"/>
          <a:stretch/>
        </p:blipFill>
        <p:spPr>
          <a:xfrm>
            <a:off x="660304" y="2466977"/>
            <a:ext cx="2341655" cy="39671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64538" y="2856503"/>
            <a:ext cx="4361163" cy="3750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52986" y="2856503"/>
            <a:ext cx="4361163" cy="37432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064538" y="3905517"/>
            <a:ext cx="4353460" cy="37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056836" y="4403609"/>
            <a:ext cx="4357313" cy="113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064540" y="4939435"/>
            <a:ext cx="4361161" cy="37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52982" y="5475257"/>
            <a:ext cx="4372719" cy="75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64538" y="6033727"/>
            <a:ext cx="4361163" cy="188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700224" y="2856503"/>
            <a:ext cx="23116" cy="37432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591866" y="2852721"/>
            <a:ext cx="1822284" cy="5710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6052986" y="3407422"/>
            <a:ext cx="4361163" cy="75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948477" y="2864044"/>
            <a:ext cx="23116" cy="37432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576451" y="2875361"/>
            <a:ext cx="23116" cy="37432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A45EFC-33A3-1F42-A23C-ED8F97432E05}"/>
              </a:ext>
            </a:extLst>
          </p:cNvPr>
          <p:cNvGrpSpPr/>
          <p:nvPr/>
        </p:nvGrpSpPr>
        <p:grpSpPr>
          <a:xfrm>
            <a:off x="6196177" y="2405696"/>
            <a:ext cx="4153359" cy="419888"/>
            <a:chOff x="7200441" y="2365841"/>
            <a:chExt cx="4153359" cy="419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C5EAA57B-4DA2-E241-A759-197CB4E8DD8F}"/>
                    </a:ext>
                  </a:extLst>
                </p:cNvPr>
                <p:cNvSpPr/>
                <p:nvPr/>
              </p:nvSpPr>
              <p:spPr>
                <a:xfrm>
                  <a:off x="7200441" y="2365841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5EAA57B-4DA2-E241-A759-197CB4E8DD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0441" y="2365841"/>
                  <a:ext cx="46076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5315364-6A1D-0943-B398-203068FA7710}"/>
                    </a:ext>
                  </a:extLst>
                </p:cNvPr>
                <p:cNvSpPr/>
                <p:nvPr/>
              </p:nvSpPr>
              <p:spPr>
                <a:xfrm>
                  <a:off x="7907919" y="2365841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5315364-6A1D-0943-B398-203068FA77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7919" y="2365841"/>
                  <a:ext cx="46609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A4F2A7BF-DC4B-754A-BB7F-FE51854E0DA5}"/>
                    </a:ext>
                  </a:extLst>
                </p:cNvPr>
                <p:cNvSpPr/>
                <p:nvPr/>
              </p:nvSpPr>
              <p:spPr>
                <a:xfrm>
                  <a:off x="8512783" y="2365841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A4F2A7BF-DC4B-754A-BB7F-FE51854E0D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2783" y="2365841"/>
                  <a:ext cx="46609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B5562FC0-EBAA-624E-9922-5A3B2C43566A}"/>
                    </a:ext>
                  </a:extLst>
                </p:cNvPr>
                <p:cNvSpPr/>
                <p:nvPr/>
              </p:nvSpPr>
              <p:spPr>
                <a:xfrm>
                  <a:off x="9112885" y="2369549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5562FC0-EBAA-624E-9922-5A3B2C4356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2885" y="2369549"/>
                  <a:ext cx="46609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EA14FF3-4F17-004A-9A62-0E3072C67376}"/>
                    </a:ext>
                  </a:extLst>
                </p:cNvPr>
                <p:cNvSpPr/>
                <p:nvPr/>
              </p:nvSpPr>
              <p:spPr>
                <a:xfrm>
                  <a:off x="9712987" y="2392576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EA14FF3-4F17-004A-9A62-0E3072C673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2987" y="2392576"/>
                  <a:ext cx="46609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AEF8528-F315-FF43-AD58-7B56DEE899A3}"/>
                    </a:ext>
                  </a:extLst>
                </p:cNvPr>
                <p:cNvSpPr/>
                <p:nvPr/>
              </p:nvSpPr>
              <p:spPr>
                <a:xfrm>
                  <a:off x="10318155" y="2369549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AEF8528-F315-FF43-AD58-7B56DEE899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8155" y="2369549"/>
                  <a:ext cx="46609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4F34745-CE4E-F749-93D4-7EE309B70794}"/>
                    </a:ext>
                  </a:extLst>
                </p:cNvPr>
                <p:cNvSpPr/>
                <p:nvPr/>
              </p:nvSpPr>
              <p:spPr>
                <a:xfrm>
                  <a:off x="10887710" y="2416397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E4F34745-CE4E-F749-93D4-7EE309B707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87710" y="2416397"/>
                  <a:ext cx="46609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8C4285D-54A9-BB43-A449-DC0E6338A2F8}"/>
              </a:ext>
            </a:extLst>
          </p:cNvPr>
          <p:cNvGrpSpPr/>
          <p:nvPr/>
        </p:nvGrpSpPr>
        <p:grpSpPr>
          <a:xfrm>
            <a:off x="5560835" y="2908057"/>
            <a:ext cx="488302" cy="3548615"/>
            <a:chOff x="5771993" y="2888725"/>
            <a:chExt cx="488302" cy="3548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D9DE4344-3856-8949-9271-1B821943ECE0}"/>
                    </a:ext>
                  </a:extLst>
                </p:cNvPr>
                <p:cNvSpPr/>
                <p:nvPr/>
              </p:nvSpPr>
              <p:spPr>
                <a:xfrm>
                  <a:off x="5799528" y="2888725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D9DE4344-3856-8949-9271-1B821943EC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9528" y="2888725"/>
                  <a:ext cx="460767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9C3B421A-4A83-264E-94F4-B2ECBD5F3442}"/>
                    </a:ext>
                  </a:extLst>
                </p:cNvPr>
                <p:cNvSpPr/>
                <p:nvPr/>
              </p:nvSpPr>
              <p:spPr>
                <a:xfrm>
                  <a:off x="5775528" y="3378794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C3B421A-4A83-264E-94F4-B2ECBD5F34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528" y="3378794"/>
                  <a:ext cx="46608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B1F435D-021D-9B48-B974-3095B6A75735}"/>
                    </a:ext>
                  </a:extLst>
                </p:cNvPr>
                <p:cNvSpPr/>
                <p:nvPr/>
              </p:nvSpPr>
              <p:spPr>
                <a:xfrm>
                  <a:off x="5781157" y="3908002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CB1F435D-021D-9B48-B974-3095B6A757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1157" y="3908002"/>
                  <a:ext cx="46609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C043A86-4136-C546-AAE3-BB107A37E109}"/>
                    </a:ext>
                  </a:extLst>
                </p:cNvPr>
                <p:cNvSpPr/>
                <p:nvPr/>
              </p:nvSpPr>
              <p:spPr>
                <a:xfrm>
                  <a:off x="5781157" y="4436276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CC043A86-4136-C546-AAE3-BB107A37E1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1157" y="4436276"/>
                  <a:ext cx="46609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475B1F0-942B-3542-86A6-C14B73A2CF0D}"/>
                    </a:ext>
                  </a:extLst>
                </p:cNvPr>
                <p:cNvSpPr/>
                <p:nvPr/>
              </p:nvSpPr>
              <p:spPr>
                <a:xfrm>
                  <a:off x="5771993" y="4937287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475B1F0-942B-3542-86A6-C14B73A2CF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993" y="4937287"/>
                  <a:ext cx="46609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6140AC53-B017-FC49-8FF9-4EC98F42EED4}"/>
                    </a:ext>
                  </a:extLst>
                </p:cNvPr>
                <p:cNvSpPr/>
                <p:nvPr/>
              </p:nvSpPr>
              <p:spPr>
                <a:xfrm>
                  <a:off x="5771993" y="5557125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140AC53-B017-FC49-8FF9-4EC98F42EE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993" y="5557125"/>
                  <a:ext cx="46609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7E6ECAB4-AAB7-C34B-9984-37AEFFBC6034}"/>
                    </a:ext>
                  </a:extLst>
                </p:cNvPr>
                <p:cNvSpPr/>
                <p:nvPr/>
              </p:nvSpPr>
              <p:spPr>
                <a:xfrm>
                  <a:off x="5771993" y="6068008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7E6ECAB4-AAB7-C34B-9984-37AEFFBC60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993" y="6068008"/>
                  <a:ext cx="466090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Rectangle 50"/>
          <p:cNvSpPr/>
          <p:nvPr/>
        </p:nvSpPr>
        <p:spPr>
          <a:xfrm>
            <a:off x="2313708" y="2685036"/>
            <a:ext cx="885895" cy="59235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257005" y="4378664"/>
                <a:ext cx="2114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005" y="4378664"/>
                <a:ext cx="2114076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6731042" y="2852721"/>
            <a:ext cx="1225143" cy="554701"/>
          </a:xfrm>
          <a:prstGeom prst="rect">
            <a:avLst/>
          </a:prstGeom>
          <a:solidFill>
            <a:schemeClr val="accent2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717994" y="4412371"/>
            <a:ext cx="1247789" cy="5346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586056" y="4395807"/>
            <a:ext cx="1849932" cy="551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343613" y="2867820"/>
            <a:ext cx="23116" cy="37432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181312" y="2871581"/>
            <a:ext cx="23116" cy="37432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770767" y="2860260"/>
            <a:ext cx="23116" cy="37432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299726" y="4231272"/>
            <a:ext cx="885895" cy="59235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19743" y="909369"/>
                <a:ext cx="11952514" cy="58390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Our key insight</a:t>
                </a:r>
                <a:r>
                  <a:rPr lang="en-US" sz="2800" dirty="0">
                    <a:solidFill>
                      <a:schemeClr val="tx1"/>
                    </a:solidFill>
                  </a:rPr>
                  <a:t>: every clan in the tree corresponds to a rank one submatrix in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43" y="909369"/>
                <a:ext cx="11952514" cy="583908"/>
              </a:xfrm>
              <a:prstGeom prst="rect">
                <a:avLst/>
              </a:prstGeom>
              <a:blipFill>
                <a:blip r:embed="rId21"/>
                <a:stretch>
                  <a:fillRect t="-3061" b="-23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119743" y="94597"/>
            <a:ext cx="11952514" cy="7015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 clan</a:t>
            </a:r>
            <a:r>
              <a:rPr lang="en-US" sz="2800" dirty="0">
                <a:solidFill>
                  <a:schemeClr val="tx1"/>
                </a:solidFill>
              </a:rPr>
              <a:t>: subset of trees that can be separated by removing a single edge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16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3267"/>
          <a:stretch/>
        </p:blipFill>
        <p:spPr>
          <a:xfrm>
            <a:off x="302536" y="1882949"/>
            <a:ext cx="2660630" cy="425849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57343" y="1541417"/>
            <a:ext cx="2151017" cy="209010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59459" y="1416959"/>
                <a:ext cx="6155433" cy="5441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Input</a:t>
                </a:r>
                <a:r>
                  <a:rPr lang="en-US" sz="2400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: estimate of the similarity matrix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lang="en-US" sz="2400" dirty="0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Step 1</a:t>
                </a:r>
                <a:r>
                  <a:rPr lang="en-US" sz="2400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: For all pairs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, compute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	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2400" dirty="0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Step 2</a:t>
                </a:r>
                <a:r>
                  <a:rPr lang="en-US" sz="2400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: Repeat until 3 nodes left: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	(</a:t>
                </a:r>
                <a:r>
                  <a:rPr lang="en-US" sz="2400" dirty="0" err="1">
                    <a:latin typeface="Roboto Light" panose="02000000000000000000" pitchFamily="2" charset="0"/>
                    <a:ea typeface="Roboto Light" panose="02000000000000000000" pitchFamily="2" charset="0"/>
                  </a:rPr>
                  <a:t>i</a:t>
                </a:r>
                <a:r>
                  <a:rPr lang="en-US" sz="2400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)  Find submatrix closest to rank 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	(ii) Merge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 to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 by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		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US" sz="2400" dirty="0"/>
                </a:b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459" y="1416959"/>
                <a:ext cx="6155433" cy="5441041"/>
              </a:xfrm>
              <a:prstGeom prst="rect">
                <a:avLst/>
              </a:prstGeom>
              <a:blipFill>
                <a:blip r:embed="rId4"/>
                <a:stretch>
                  <a:fillRect l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F5EB39F9-9628-964B-9B1B-38759482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85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Spectral Neighbor Joining Algorithm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11</a:t>
            </a:fld>
            <a:endParaRPr lang="en-US"/>
          </a:p>
        </p:txBody>
      </p:sp>
      <p:sp>
        <p:nvSpPr>
          <p:cNvPr id="41" name="Slide Number Placeholder 2"/>
          <p:cNvSpPr txBox="1">
            <a:spLocks/>
          </p:cNvSpPr>
          <p:nvPr/>
        </p:nvSpPr>
        <p:spPr>
          <a:xfrm>
            <a:off x="10920687" y="3821191"/>
            <a:ext cx="1415318" cy="1910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100B7E-756B-41DF-BF4F-1CAFCC356A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0" name="Slide Number Placeholder 2"/>
          <p:cNvSpPr txBox="1">
            <a:spLocks/>
          </p:cNvSpPr>
          <p:nvPr/>
        </p:nvSpPr>
        <p:spPr>
          <a:xfrm>
            <a:off x="10934893" y="6025717"/>
            <a:ext cx="1415318" cy="1910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100B7E-756B-41DF-BF4F-1CAFCC356A9E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9231699" y="1652880"/>
            <a:ext cx="2643644" cy="4510021"/>
            <a:chOff x="9231699" y="1652880"/>
            <a:chExt cx="2643644" cy="4510021"/>
          </a:xfrm>
        </p:grpSpPr>
        <p:sp>
          <p:nvSpPr>
            <p:cNvPr id="9" name="Rectangle 8"/>
            <p:cNvSpPr/>
            <p:nvPr/>
          </p:nvSpPr>
          <p:spPr>
            <a:xfrm>
              <a:off x="9607079" y="1990364"/>
              <a:ext cx="2250085" cy="19620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601119" y="1990364"/>
              <a:ext cx="2250085" cy="19581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9607079" y="2539121"/>
              <a:ext cx="2246111" cy="19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9607080" y="3079980"/>
              <a:ext cx="2250084" cy="197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601117" y="3360277"/>
              <a:ext cx="2256048" cy="395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9607079" y="3652422"/>
              <a:ext cx="2250085" cy="98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9935053" y="1990364"/>
              <a:ext cx="11926" cy="19581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0267001" y="1996285"/>
              <a:ext cx="11926" cy="19581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10579072" y="1988385"/>
              <a:ext cx="1282065" cy="54875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601119" y="2278559"/>
              <a:ext cx="2250085" cy="395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0579073" y="1994309"/>
              <a:ext cx="11926" cy="19581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9600967" y="1652880"/>
              <a:ext cx="2142872" cy="219650"/>
              <a:chOff x="6196177" y="2405696"/>
              <a:chExt cx="4153359" cy="4198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C5EAA57B-4DA2-E241-A759-197CB4E8DD8F}"/>
                      </a:ext>
                    </a:extLst>
                  </p:cNvPr>
                  <p:cNvSpPr/>
                  <p:nvPr/>
                </p:nvSpPr>
                <p:spPr>
                  <a:xfrm>
                    <a:off x="6196177" y="2405696"/>
                    <a:ext cx="4607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C5EAA57B-4DA2-E241-A759-197CB4E8DD8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177" y="2405696"/>
                    <a:ext cx="460767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F5315364-6A1D-0943-B398-203068FA7710}"/>
                      </a:ext>
                    </a:extLst>
                  </p:cNvPr>
                  <p:cNvSpPr/>
                  <p:nvPr/>
                </p:nvSpPr>
                <p:spPr>
                  <a:xfrm>
                    <a:off x="6903655" y="2405696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F5315364-6A1D-0943-B398-203068FA771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3655" y="2405696"/>
                    <a:ext cx="46609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A4F2A7BF-DC4B-754A-BB7F-FE51854E0DA5}"/>
                      </a:ext>
                    </a:extLst>
                  </p:cNvPr>
                  <p:cNvSpPr/>
                  <p:nvPr/>
                </p:nvSpPr>
                <p:spPr>
                  <a:xfrm>
                    <a:off x="7508519" y="2405696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A4F2A7BF-DC4B-754A-BB7F-FE51854E0DA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8519" y="2405696"/>
                    <a:ext cx="46609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B5562FC0-EBAA-624E-9922-5A3B2C43566A}"/>
                      </a:ext>
                    </a:extLst>
                  </p:cNvPr>
                  <p:cNvSpPr/>
                  <p:nvPr/>
                </p:nvSpPr>
                <p:spPr>
                  <a:xfrm>
                    <a:off x="8108621" y="2409404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B5562FC0-EBAA-624E-9922-5A3B2C43566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8621" y="2409404"/>
                    <a:ext cx="46609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3EA14FF3-4F17-004A-9A62-0E3072C67376}"/>
                      </a:ext>
                    </a:extLst>
                  </p:cNvPr>
                  <p:cNvSpPr/>
                  <p:nvPr/>
                </p:nvSpPr>
                <p:spPr>
                  <a:xfrm>
                    <a:off x="8708723" y="2432431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3EA14FF3-4F17-004A-9A62-0E3072C6737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08723" y="2432431"/>
                    <a:ext cx="46609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2AEF8528-F315-FF43-AD58-7B56DEE899A3}"/>
                      </a:ext>
                    </a:extLst>
                  </p:cNvPr>
                  <p:cNvSpPr/>
                  <p:nvPr/>
                </p:nvSpPr>
                <p:spPr>
                  <a:xfrm>
                    <a:off x="9313891" y="2409404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2AEF8528-F315-FF43-AD58-7B56DEE899A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3891" y="2409404"/>
                    <a:ext cx="466090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E4F34745-CE4E-F749-93D4-7EE309B70794}"/>
                      </a:ext>
                    </a:extLst>
                  </p:cNvPr>
                  <p:cNvSpPr/>
                  <p:nvPr/>
                </p:nvSpPr>
                <p:spPr>
                  <a:xfrm>
                    <a:off x="9883446" y="2456252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E4F34745-CE4E-F749-93D4-7EE309B707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83446" y="2456252"/>
                    <a:ext cx="46609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9231699" y="1954648"/>
              <a:ext cx="251933" cy="1856338"/>
              <a:chOff x="5560835" y="2908057"/>
              <a:chExt cx="488302" cy="35486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D9DE4344-3856-8949-9271-1B821943ECE0}"/>
                      </a:ext>
                    </a:extLst>
                  </p:cNvPr>
                  <p:cNvSpPr/>
                  <p:nvPr/>
                </p:nvSpPr>
                <p:spPr>
                  <a:xfrm>
                    <a:off x="5588370" y="2908057"/>
                    <a:ext cx="4607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D9DE4344-3856-8949-9271-1B821943ECE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8370" y="2908057"/>
                    <a:ext cx="460767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9C3B421A-4A83-264E-94F4-B2ECBD5F3442}"/>
                      </a:ext>
                    </a:extLst>
                  </p:cNvPr>
                  <p:cNvSpPr/>
                  <p:nvPr/>
                </p:nvSpPr>
                <p:spPr>
                  <a:xfrm>
                    <a:off x="5564370" y="3398126"/>
                    <a:ext cx="46608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9C3B421A-4A83-264E-94F4-B2ECBD5F344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64370" y="3398126"/>
                    <a:ext cx="466089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CB1F435D-021D-9B48-B974-3095B6A75735}"/>
                      </a:ext>
                    </a:extLst>
                  </p:cNvPr>
                  <p:cNvSpPr/>
                  <p:nvPr/>
                </p:nvSpPr>
                <p:spPr>
                  <a:xfrm>
                    <a:off x="5569999" y="3927334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CB1F435D-021D-9B48-B974-3095B6A7573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69999" y="3927334"/>
                    <a:ext cx="466090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C043A86-4136-C546-AAE3-BB107A37E109}"/>
                      </a:ext>
                    </a:extLst>
                  </p:cNvPr>
                  <p:cNvSpPr/>
                  <p:nvPr/>
                </p:nvSpPr>
                <p:spPr>
                  <a:xfrm>
                    <a:off x="5569999" y="4455608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CC043A86-4136-C546-AAE3-BB107A37E10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69999" y="4455608"/>
                    <a:ext cx="466090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3475B1F0-942B-3542-86A6-C14B73A2CF0D}"/>
                      </a:ext>
                    </a:extLst>
                  </p:cNvPr>
                  <p:cNvSpPr/>
                  <p:nvPr/>
                </p:nvSpPr>
                <p:spPr>
                  <a:xfrm>
                    <a:off x="5560835" y="4956619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3475B1F0-942B-3542-86A6-C14B73A2CF0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60835" y="4956619"/>
                    <a:ext cx="466090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6140AC53-B017-FC49-8FF9-4EC98F42EED4}"/>
                      </a:ext>
                    </a:extLst>
                  </p:cNvPr>
                  <p:cNvSpPr/>
                  <p:nvPr/>
                </p:nvSpPr>
                <p:spPr>
                  <a:xfrm>
                    <a:off x="5560835" y="5576457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6140AC53-B017-FC49-8FF9-4EC98F42EED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60835" y="5576457"/>
                    <a:ext cx="466090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7E6ECAB4-AAB7-C34B-9984-37AEFFBC6034}"/>
                      </a:ext>
                    </a:extLst>
                  </p:cNvPr>
                  <p:cNvSpPr/>
                  <p:nvPr/>
                </p:nvSpPr>
                <p:spPr>
                  <a:xfrm>
                    <a:off x="5560835" y="6087340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7E6ECAB4-AAB7-C34B-9984-37AEFFBC603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60835" y="6087340"/>
                    <a:ext cx="466090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" name="Straight Connector 11"/>
            <p:cNvCxnSpPr/>
            <p:nvPr/>
          </p:nvCxnSpPr>
          <p:spPr>
            <a:xfrm flipV="1">
              <a:off x="9603105" y="2799681"/>
              <a:ext cx="2248099" cy="592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9621285" y="4194890"/>
              <a:ext cx="2250085" cy="19620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9615325" y="4194890"/>
              <a:ext cx="2250085" cy="19581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9617311" y="5004207"/>
              <a:ext cx="2248099" cy="592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9621286" y="5284506"/>
              <a:ext cx="2250084" cy="197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9615323" y="5564803"/>
              <a:ext cx="2256048" cy="395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9621285" y="5856948"/>
              <a:ext cx="2250085" cy="98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9949259" y="4194890"/>
              <a:ext cx="11926" cy="19581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10281207" y="4200811"/>
              <a:ext cx="11926" cy="19581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10590998" y="4192911"/>
              <a:ext cx="1284345" cy="8027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9615325" y="4483085"/>
              <a:ext cx="2250085" cy="395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0593279" y="4198835"/>
              <a:ext cx="11926" cy="19581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0917274" y="4204755"/>
              <a:ext cx="11926" cy="19581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1229344" y="4202778"/>
              <a:ext cx="11926" cy="19581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1533466" y="4196856"/>
              <a:ext cx="11926" cy="19581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9579933" y="3855548"/>
              <a:ext cx="2142872" cy="219650"/>
              <a:chOff x="6196177" y="2405696"/>
              <a:chExt cx="4153359" cy="4198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C5EAA57B-4DA2-E241-A759-197CB4E8DD8F}"/>
                      </a:ext>
                    </a:extLst>
                  </p:cNvPr>
                  <p:cNvSpPr/>
                  <p:nvPr/>
                </p:nvSpPr>
                <p:spPr>
                  <a:xfrm>
                    <a:off x="6196177" y="2405696"/>
                    <a:ext cx="4607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C5EAA57B-4DA2-E241-A759-197CB4E8DD8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177" y="2405696"/>
                    <a:ext cx="460767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F5315364-6A1D-0943-B398-203068FA7710}"/>
                      </a:ext>
                    </a:extLst>
                  </p:cNvPr>
                  <p:cNvSpPr/>
                  <p:nvPr/>
                </p:nvSpPr>
                <p:spPr>
                  <a:xfrm>
                    <a:off x="6903655" y="2405696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F5315364-6A1D-0943-B398-203068FA771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3655" y="2405696"/>
                    <a:ext cx="46609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A4F2A7BF-DC4B-754A-BB7F-FE51854E0DA5}"/>
                      </a:ext>
                    </a:extLst>
                  </p:cNvPr>
                  <p:cNvSpPr/>
                  <p:nvPr/>
                </p:nvSpPr>
                <p:spPr>
                  <a:xfrm>
                    <a:off x="7508519" y="2405696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A4F2A7BF-DC4B-754A-BB7F-FE51854E0DA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8519" y="2405696"/>
                    <a:ext cx="46609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B5562FC0-EBAA-624E-9922-5A3B2C43566A}"/>
                      </a:ext>
                    </a:extLst>
                  </p:cNvPr>
                  <p:cNvSpPr/>
                  <p:nvPr/>
                </p:nvSpPr>
                <p:spPr>
                  <a:xfrm>
                    <a:off x="8108621" y="2409404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B5562FC0-EBAA-624E-9922-5A3B2C43566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8621" y="2409404"/>
                    <a:ext cx="46609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3EA14FF3-4F17-004A-9A62-0E3072C67376}"/>
                      </a:ext>
                    </a:extLst>
                  </p:cNvPr>
                  <p:cNvSpPr/>
                  <p:nvPr/>
                </p:nvSpPr>
                <p:spPr>
                  <a:xfrm>
                    <a:off x="8708723" y="2432431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3EA14FF3-4F17-004A-9A62-0E3072C6737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08723" y="2432431"/>
                    <a:ext cx="46609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2AEF8528-F315-FF43-AD58-7B56DEE899A3}"/>
                      </a:ext>
                    </a:extLst>
                  </p:cNvPr>
                  <p:cNvSpPr/>
                  <p:nvPr/>
                </p:nvSpPr>
                <p:spPr>
                  <a:xfrm>
                    <a:off x="9313891" y="2409404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2AEF8528-F315-FF43-AD58-7B56DEE899A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3891" y="2409404"/>
                    <a:ext cx="466090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E4F34745-CE4E-F749-93D4-7EE309B70794}"/>
                      </a:ext>
                    </a:extLst>
                  </p:cNvPr>
                  <p:cNvSpPr/>
                  <p:nvPr/>
                </p:nvSpPr>
                <p:spPr>
                  <a:xfrm>
                    <a:off x="9883446" y="2456252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E4F34745-CE4E-F749-93D4-7EE309B707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83446" y="2456252"/>
                    <a:ext cx="46609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9269390" y="4158598"/>
              <a:ext cx="251933" cy="1856338"/>
              <a:chOff x="5560835" y="2908057"/>
              <a:chExt cx="488302" cy="35486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D9DE4344-3856-8949-9271-1B821943ECE0}"/>
                      </a:ext>
                    </a:extLst>
                  </p:cNvPr>
                  <p:cNvSpPr/>
                  <p:nvPr/>
                </p:nvSpPr>
                <p:spPr>
                  <a:xfrm>
                    <a:off x="5588370" y="2908057"/>
                    <a:ext cx="4607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D9DE4344-3856-8949-9271-1B821943ECE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8370" y="2908057"/>
                    <a:ext cx="460767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9C3B421A-4A83-264E-94F4-B2ECBD5F3442}"/>
                      </a:ext>
                    </a:extLst>
                  </p:cNvPr>
                  <p:cNvSpPr/>
                  <p:nvPr/>
                </p:nvSpPr>
                <p:spPr>
                  <a:xfrm>
                    <a:off x="5564370" y="3398126"/>
                    <a:ext cx="46608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9C3B421A-4A83-264E-94F4-B2ECBD5F344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64370" y="3398126"/>
                    <a:ext cx="466089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CB1F435D-021D-9B48-B974-3095B6A75735}"/>
                      </a:ext>
                    </a:extLst>
                  </p:cNvPr>
                  <p:cNvSpPr/>
                  <p:nvPr/>
                </p:nvSpPr>
                <p:spPr>
                  <a:xfrm>
                    <a:off x="5569999" y="3927334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CB1F435D-021D-9B48-B974-3095B6A7573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69999" y="3927334"/>
                    <a:ext cx="466090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CC043A86-4136-C546-AAE3-BB107A37E109}"/>
                      </a:ext>
                    </a:extLst>
                  </p:cNvPr>
                  <p:cNvSpPr/>
                  <p:nvPr/>
                </p:nvSpPr>
                <p:spPr>
                  <a:xfrm>
                    <a:off x="5569999" y="4455608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CC043A86-4136-C546-AAE3-BB107A37E10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69999" y="4455608"/>
                    <a:ext cx="466090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3475B1F0-942B-3542-86A6-C14B73A2CF0D}"/>
                      </a:ext>
                    </a:extLst>
                  </p:cNvPr>
                  <p:cNvSpPr/>
                  <p:nvPr/>
                </p:nvSpPr>
                <p:spPr>
                  <a:xfrm>
                    <a:off x="5560835" y="4956619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3475B1F0-942B-3542-86A6-C14B73A2CF0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60835" y="4956619"/>
                    <a:ext cx="466090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140AC53-B017-FC49-8FF9-4EC98F42EED4}"/>
                      </a:ext>
                    </a:extLst>
                  </p:cNvPr>
                  <p:cNvSpPr/>
                  <p:nvPr/>
                </p:nvSpPr>
                <p:spPr>
                  <a:xfrm>
                    <a:off x="5560835" y="5576457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6140AC53-B017-FC49-8FF9-4EC98F42EED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60835" y="5576457"/>
                    <a:ext cx="466090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E6ECAB4-AAB7-C34B-9984-37AEFFBC6034}"/>
                      </a:ext>
                    </a:extLst>
                  </p:cNvPr>
                  <p:cNvSpPr/>
                  <p:nvPr/>
                </p:nvSpPr>
                <p:spPr>
                  <a:xfrm>
                    <a:off x="5560835" y="6087340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7E6ECAB4-AAB7-C34B-9984-37AEFFBC603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60835" y="6087340"/>
                    <a:ext cx="466090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5" name="Straight Connector 44"/>
            <p:cNvCxnSpPr/>
            <p:nvPr/>
          </p:nvCxnSpPr>
          <p:spPr>
            <a:xfrm>
              <a:off x="9621285" y="4743647"/>
              <a:ext cx="2246111" cy="19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10585248" y="2808278"/>
              <a:ext cx="1260206" cy="2747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0903068" y="2000229"/>
              <a:ext cx="11926" cy="19581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1215138" y="1998252"/>
              <a:ext cx="11926" cy="19581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519260" y="1992330"/>
              <a:ext cx="11926" cy="19581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82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Consistency of SNJ: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8" y="1690688"/>
            <a:ext cx="10891982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8971" y="1762342"/>
                <a:ext cx="7346967" cy="217022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</a:t>
                </a:r>
                <a:r>
                  <a:rPr lang="en-US" sz="2800" dirty="0">
                    <a:solidFill>
                      <a:schemeClr val="tx1"/>
                    </a:solidFill>
                  </a:rPr>
                  <a:t>[Jaffe et. al., 2020]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If a subset of terminal nodes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does not correspond to a clan then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 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71" y="1762342"/>
                <a:ext cx="7346967" cy="2170226"/>
              </a:xfrm>
              <a:prstGeom prst="rect">
                <a:avLst/>
              </a:prstGeom>
              <a:blipFill>
                <a:blip r:embed="rId3"/>
                <a:stretch>
                  <a:fillRect t="-3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8971" y="4111955"/>
                <a:ext cx="11831069" cy="104526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Key insight: </a:t>
                </a:r>
                <a:r>
                  <a:rPr lang="en-US" sz="2800" dirty="0">
                    <a:solidFill>
                      <a:schemeClr val="tx1"/>
                    </a:solidFill>
                  </a:rPr>
                  <a:t>Given an exact similarity matrix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SNJ recovers the </a:t>
                </a:r>
                <a:r>
                  <a:rPr lang="en-US" sz="2800" i="1" dirty="0">
                    <a:solidFill>
                      <a:schemeClr val="tx1"/>
                    </a:solidFill>
                  </a:rPr>
                  <a:t>exact</a:t>
                </a:r>
                <a:r>
                  <a:rPr lang="en-US" sz="2800" dirty="0">
                    <a:solidFill>
                      <a:schemeClr val="tx1"/>
                    </a:solidFill>
                  </a:rPr>
                  <a:t> tree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71" y="4111955"/>
                <a:ext cx="11831069" cy="10452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89622" y="5510557"/>
                <a:ext cx="6636374" cy="47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 practice, we can only compute a noisy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622" y="5510557"/>
                <a:ext cx="6636374" cy="474169"/>
              </a:xfrm>
              <a:prstGeom prst="rect">
                <a:avLst/>
              </a:prstGeom>
              <a:blipFill>
                <a:blip r:embed="rId5"/>
                <a:stretch>
                  <a:fillRect l="-1471" t="-10256" r="-2941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486811" y="1970982"/>
            <a:ext cx="4767992" cy="1536244"/>
            <a:chOff x="7254995" y="193705"/>
            <a:chExt cx="4767992" cy="15362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D749690-28A3-5A4D-A47F-2DD76EFF0157}"/>
                    </a:ext>
                  </a:extLst>
                </p:cNvPr>
                <p:cNvSpPr txBox="1"/>
                <p:nvPr/>
              </p:nvSpPr>
              <p:spPr>
                <a:xfrm>
                  <a:off x="7254995" y="193705"/>
                  <a:ext cx="4767992" cy="1446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cs typeface="Arial" panose="020B0604020202020204" pitchFamily="34" charset="0"/>
                    </a:rPr>
                    <a:t>Recall:</a:t>
                  </a:r>
                </a:p>
                <a:p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a14:m>
                  <a:endParaRPr lang="en-US" sz="2800" b="0" dirty="0">
                    <a:latin typeface="Arial" panose="020B0604020202020204" pitchFamily="34" charset="0"/>
                  </a:endParaRPr>
                </a:p>
                <a:p>
                  <a:r>
                    <a:rPr lang="en-US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D749690-28A3-5A4D-A47F-2DD76EFF01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4995" y="193705"/>
                  <a:ext cx="4767992" cy="1446550"/>
                </a:xfrm>
                <a:prstGeom prst="rect">
                  <a:avLst/>
                </a:prstGeom>
                <a:blipFill>
                  <a:blip r:embed="rId6"/>
                  <a:stretch>
                    <a:fillRect l="-2558" t="-37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7296740" y="1206729"/>
                  <a:ext cx="458401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sz="2800" dirty="0"/>
                    <a:t> - number of terminal nodes</a:t>
                  </a: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6740" y="1206729"/>
                  <a:ext cx="4584012" cy="523220"/>
                </a:xfrm>
                <a:prstGeom prst="rect">
                  <a:avLst/>
                </a:prstGeom>
                <a:blipFill>
                  <a:blip r:embed="rId7"/>
                  <a:stretch>
                    <a:fillRect t="-11765" r="-1596" b="-3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0457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SNJ: Finite sample guarantees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4945" y="1508235"/>
                <a:ext cx="10831123" cy="13492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</a:t>
                </a:r>
                <a:r>
                  <a:rPr lang="en-US" sz="2800" dirty="0">
                    <a:solidFill>
                      <a:schemeClr val="tx1"/>
                    </a:solidFill>
                  </a:rPr>
                  <a:t>[Jaffe et. al., 2020] :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/2  then  SNJ outputs the correct tree</a:t>
                </a:r>
              </a:p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45" y="1508235"/>
                <a:ext cx="10831123" cy="1349266"/>
              </a:xfrm>
              <a:prstGeom prst="rect">
                <a:avLst/>
              </a:prstGeom>
              <a:blipFill>
                <a:blip r:embed="rId3"/>
                <a:stretch>
                  <a:fillRect t="-4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4944" y="3069772"/>
                <a:ext cx="10831123" cy="286022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 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 If the number of samples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satisfies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</m:den>
                      </m:f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Then SNJ recovers the tree with probability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44" y="3069772"/>
                <a:ext cx="10831123" cy="2860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7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Neighbor Joining vs. Spectral NJ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45716" y="2225040"/>
            <a:ext cx="4776856" cy="2170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SNJ : </a:t>
            </a:r>
            <a:r>
              <a:rPr lang="en-US" b="0" dirty="0"/>
              <a:t>Sufficient condition for tree recovery</a:t>
            </a:r>
            <a:br>
              <a:rPr lang="en-US" b="0" dirty="0"/>
            </a:b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619760" y="2225040"/>
            <a:ext cx="5321300" cy="2170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NJ : </a:t>
            </a:r>
            <a:r>
              <a:rPr lang="en-US" b="0" dirty="0" err="1"/>
              <a:t>Atteson’s</a:t>
            </a:r>
            <a:r>
              <a:rPr lang="en-US" b="0" dirty="0"/>
              <a:t> theorem for accurate recovery</a:t>
            </a:r>
            <a:br>
              <a:rPr lang="en-US" b="0" dirty="0"/>
            </a:b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41060" y="3625789"/>
                <a:ext cx="538480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060" y="3625789"/>
                <a:ext cx="5384800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9760" y="4655969"/>
                <a:ext cx="10502812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Assumption</a:t>
                </a:r>
                <a:r>
                  <a:rPr lang="en-US" sz="3200" dirty="0"/>
                  <a:t>:  similarity between all adjacent nodes equal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" y="4655969"/>
                <a:ext cx="10502812" cy="584775"/>
              </a:xfrm>
              <a:prstGeom prst="rect">
                <a:avLst/>
              </a:prstGeom>
              <a:blipFill>
                <a:blip r:embed="rId4"/>
                <a:stretch>
                  <a:fillRect l="-150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92240" y="5422101"/>
                <a:ext cx="5115754" cy="139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SNJ: Required accuracy of</a:t>
                </a:r>
              </a:p>
              <a:p>
                <a:r>
                  <a:rPr lang="en-US" sz="2800" dirty="0"/>
                  <a:t>        elements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of order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1/</m:t>
                    </m:r>
                  </m:oMath>
                </a14:m>
                <a:r>
                  <a:rPr lang="en-US" sz="2800" dirty="0"/>
                  <a:t>m </a:t>
                </a:r>
                <a:br>
                  <a:rPr lang="en-US" sz="2800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40" y="5422101"/>
                <a:ext cx="5115754" cy="1399550"/>
              </a:xfrm>
              <a:prstGeom prst="rect">
                <a:avLst/>
              </a:prstGeom>
              <a:blipFill>
                <a:blip r:embed="rId5"/>
                <a:stretch>
                  <a:fillRect l="-2384" t="-3913" r="-1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8160" y="5447545"/>
                <a:ext cx="5466080" cy="1006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NJ: required accuracy of elements </a:t>
                </a:r>
              </a:p>
              <a:p>
                <a:r>
                  <a:rPr lang="en-US" sz="2800" dirty="0"/>
                  <a:t>      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𝑑𝑖𝑎𝑚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" y="5447545"/>
                <a:ext cx="5466080" cy="1006686"/>
              </a:xfrm>
              <a:prstGeom prst="rect">
                <a:avLst/>
              </a:prstGeom>
              <a:blipFill>
                <a:blip r:embed="rId6"/>
                <a:stretch>
                  <a:fillRect l="-2230" t="-6061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8160" y="3457635"/>
                <a:ext cx="5384800" cy="810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" y="3457635"/>
                <a:ext cx="5384800" cy="8104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CEB063-429E-624C-9ED8-4BC7CA64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830" y="276524"/>
            <a:ext cx="6675783" cy="966499"/>
          </a:xfrm>
        </p:spPr>
        <p:txBody>
          <a:bodyPr>
            <a:noAutofit/>
          </a:bodyPr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Results — random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4266" y="1337733"/>
                <a:ext cx="47469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Number of terminal nodes: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=256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Sequence length: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=300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Similarity between adjacent nodes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=0.92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66" y="1337733"/>
                <a:ext cx="4746978" cy="923330"/>
              </a:xfrm>
              <a:prstGeom prst="rect">
                <a:avLst/>
              </a:prstGeom>
              <a:blipFill>
                <a:blip r:embed="rId2"/>
                <a:stretch>
                  <a:fillRect l="-1155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61" y="2202952"/>
            <a:ext cx="5961900" cy="45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66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563" y="484906"/>
            <a:ext cx="6357731" cy="966499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Symmetric binary trees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67" y="1770380"/>
            <a:ext cx="4454792" cy="36848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3DDA2EA4-35EA-CE4B-B90F-2D8B59E531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5536" y="1243023"/>
                <a:ext cx="9723783" cy="67675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Sequence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3DDA2EA4-35EA-CE4B-B90F-2D8B59E531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5536" y="1243023"/>
                <a:ext cx="9723783" cy="676753"/>
              </a:xfrm>
              <a:blipFill>
                <a:blip r:embed="rId4"/>
                <a:stretch>
                  <a:fillRect l="-627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4167" y="5588583"/>
                <a:ext cx="5384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𝑑𝑖𝑎𝑚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67" y="5588583"/>
                <a:ext cx="5384800" cy="369397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330" y="1957365"/>
            <a:ext cx="3948903" cy="34978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87427" y="5695805"/>
            <a:ext cx="461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RG: Recursive Grouping [Choi et. al., 2012]</a:t>
            </a:r>
          </a:p>
        </p:txBody>
      </p:sp>
    </p:spTree>
    <p:extLst>
      <p:ext uri="{BB962C8B-B14F-4D97-AF65-F5344CB8AC3E}">
        <p14:creationId xmlns:p14="http://schemas.microsoft.com/office/powerpoint/2010/main" val="663814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5CEB063-429E-624C-9ED8-4BC7CA64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365125"/>
            <a:ext cx="10726615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Limitations of existing 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DDA2EA4-35EA-CE4B-B90F-2D8B59E531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7185" y="2103258"/>
                <a:ext cx="9723783" cy="434781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Complexity of NJ and SNJ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Computing the maximum likelihood tree is NP-hard </a:t>
                </a:r>
                <a:br>
                  <a:rPr lang="en-US" dirty="0"/>
                </a:br>
                <a:r>
                  <a:rPr lang="en-US" dirty="0"/>
                  <a:t>[</a:t>
                </a:r>
                <a:r>
                  <a:rPr lang="en-US" i="1" dirty="0" err="1"/>
                  <a:t>Roch</a:t>
                </a:r>
                <a:r>
                  <a:rPr lang="en-US" dirty="0"/>
                  <a:t>, 2000]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Computing the likelihood function requires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operations</a:t>
                </a:r>
                <a:br>
                  <a:rPr lang="en-US" dirty="0"/>
                </a:br>
                <a:r>
                  <a:rPr lang="en-US" dirty="0"/>
                  <a:t>[</a:t>
                </a:r>
                <a:r>
                  <a:rPr lang="en-US" dirty="0" err="1"/>
                  <a:t>Felsenstein</a:t>
                </a:r>
                <a:r>
                  <a:rPr lang="en-US" dirty="0"/>
                  <a:t>, 1981]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Memory requirements: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𝑚𝑛𝑑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Fast implementations </a:t>
                </a:r>
                <a:r>
                  <a:rPr lang="en-US" dirty="0" err="1"/>
                  <a:t>RAxML</a:t>
                </a:r>
                <a:r>
                  <a:rPr lang="en-US" dirty="0"/>
                  <a:t>, </a:t>
                </a:r>
                <a:r>
                  <a:rPr lang="en-US" dirty="0" err="1"/>
                  <a:t>PhyML</a:t>
                </a:r>
                <a:r>
                  <a:rPr lang="en-US" dirty="0"/>
                  <a:t>, </a:t>
                </a:r>
                <a:r>
                  <a:rPr lang="en-US" dirty="0" err="1"/>
                  <a:t>FastTree</a:t>
                </a:r>
                <a:r>
                  <a:rPr lang="en-US" dirty="0"/>
                  <a:t> etc.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DDA2EA4-35EA-CE4B-B90F-2D8B59E531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7185" y="2103258"/>
                <a:ext cx="9723783" cy="4347813"/>
              </a:xfrm>
              <a:blipFill>
                <a:blip r:embed="rId3"/>
                <a:stretch>
                  <a:fillRect l="-1003" t="-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92223" y="1459855"/>
            <a:ext cx="733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we compute trees with thousands of terminal nodes?</a:t>
            </a:r>
          </a:p>
        </p:txBody>
      </p:sp>
    </p:spTree>
    <p:extLst>
      <p:ext uri="{BB962C8B-B14F-4D97-AF65-F5344CB8AC3E}">
        <p14:creationId xmlns:p14="http://schemas.microsoft.com/office/powerpoint/2010/main" val="264665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CEB063-429E-624C-9ED8-4BC7CA64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365125"/>
            <a:ext cx="10726615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Part 2: Divide and conquer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799" y="3501926"/>
            <a:ext cx="2581072" cy="1413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484" y="3501926"/>
            <a:ext cx="2754775" cy="1551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872" y="3501926"/>
            <a:ext cx="2754775" cy="15047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2207" y="1543874"/>
            <a:ext cx="1075624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Main idea:  recover the structure independently for small trees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85" y="2759702"/>
            <a:ext cx="1968601" cy="30354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0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3409438" y="2242453"/>
            <a:ext cx="4830001" cy="2745501"/>
            <a:chOff x="3528310" y="2973182"/>
            <a:chExt cx="4830001" cy="27455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D4E62C-218E-314B-8539-378862528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7298"/>
            <a:stretch/>
          </p:blipFill>
          <p:spPr>
            <a:xfrm>
              <a:off x="3528310" y="2973182"/>
              <a:ext cx="1808317" cy="274550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6722" y="3607572"/>
              <a:ext cx="2711589" cy="1593932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 flipH="1" flipV="1">
              <a:off x="4525110" y="3550419"/>
              <a:ext cx="265177" cy="88274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954029" y="3586573"/>
              <a:ext cx="306472" cy="206681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3982453" y="3889638"/>
              <a:ext cx="807835" cy="134066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836355" y="4012728"/>
              <a:ext cx="5156" cy="794596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954029" y="4675128"/>
              <a:ext cx="306472" cy="206256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525110" y="4460368"/>
              <a:ext cx="265177" cy="9182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968702" y="5015823"/>
              <a:ext cx="276727" cy="14955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525110" y="5156093"/>
              <a:ext cx="265177" cy="45411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75CEB063-429E-624C-9ED8-4BC7CA64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128533"/>
            <a:ext cx="10726615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Divide and conquer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85" y="1146982"/>
            <a:ext cx="1133969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Merge the different trees by minimizing a consistency criterion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15" y="1818488"/>
            <a:ext cx="1211318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Example</a:t>
            </a:r>
            <a:r>
              <a:rPr lang="en-US" sz="3200" dirty="0"/>
              <a:t>: number of small trees that are inconsistent with the large tree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815" y="4944355"/>
            <a:ext cx="12027841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Main problem</a:t>
            </a:r>
            <a:r>
              <a:rPr lang="en-US" sz="3200" dirty="0"/>
              <a:t>: Optimizing over the maximum consistency criterion is NP hard [Hillis,1996, Jiang 2001]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815" y="4922925"/>
            <a:ext cx="12027841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Iterative methods</a:t>
            </a:r>
            <a:r>
              <a:rPr lang="en-US" sz="2800" dirty="0"/>
              <a:t>:    NJ merge [Molloy and </a:t>
            </a:r>
            <a:r>
              <a:rPr lang="en-US" sz="2800" dirty="0" err="1"/>
              <a:t>Warnow</a:t>
            </a:r>
            <a:r>
              <a:rPr lang="en-US" sz="2800" dirty="0"/>
              <a:t>, 2018]</a:t>
            </a:r>
            <a:br>
              <a:rPr lang="en-US" sz="2800" dirty="0"/>
            </a:br>
            <a:r>
              <a:rPr lang="en-US" sz="2800" dirty="0"/>
              <a:t>			    DACTAL [</a:t>
            </a:r>
            <a:r>
              <a:rPr lang="en-US" sz="2800" dirty="0" err="1"/>
              <a:t>Nelesen</a:t>
            </a:r>
            <a:r>
              <a:rPr lang="en-US" sz="2800" dirty="0"/>
              <a:t> et. al.  2012]	</a:t>
            </a:r>
          </a:p>
          <a:p>
            <a:r>
              <a:rPr lang="en-US" sz="2800" dirty="0"/>
              <a:t>		               Incremental tree building[Zhang et. al. , 2019]	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798" y="163572"/>
            <a:ext cx="8432623" cy="90787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Recovering latent tree structures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27433" y="1133856"/>
            <a:ext cx="8089642" cy="5662098"/>
            <a:chOff x="644707" y="645655"/>
            <a:chExt cx="8568406" cy="61941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2CD692-56DB-CC4D-98AA-92D1CB2E2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707" y="3072986"/>
              <a:ext cx="2917066" cy="181665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934" y="782195"/>
              <a:ext cx="3149939" cy="204746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5045" y="4713183"/>
              <a:ext cx="2401922" cy="212666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1014" y="4996430"/>
              <a:ext cx="3593674" cy="17076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31934" y="2966197"/>
              <a:ext cx="3281179" cy="16337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83124" y="645655"/>
              <a:ext cx="2889502" cy="232054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2</a:t>
            </a:fld>
            <a:endParaRPr lang="en-US"/>
          </a:p>
        </p:txBody>
      </p:sp>
      <p:pic>
        <p:nvPicPr>
          <p:cNvPr id="12" name="Picture 2" descr="images of oak trees | oak trees pictures images photos of oak trees |  Autumn scenery, Beautiful tree, Beautiful natu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18" y="3490640"/>
            <a:ext cx="1815115" cy="1361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94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54754"/>
          </a:xfrm>
        </p:spPr>
        <p:txBody>
          <a:bodyPr>
            <a:noAutofit/>
          </a:bodyPr>
          <a:lstStyle/>
          <a:p>
            <a:r>
              <a:rPr lang="en-US" dirty="0"/>
              <a:t>A spectral approach for tree partitioning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CEB063-429E-624C-9ED8-4BC7CA64B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Our contribution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9310" y="2470028"/>
            <a:ext cx="968992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Key point</a:t>
            </a:r>
            <a:r>
              <a:rPr lang="en-US" sz="3200" dirty="0"/>
              <a:t>:  The partitions correspond to disjoint subtrees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3476398"/>
            <a:ext cx="10515600" cy="854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spectral algorithm to merge disjoint subtrees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9310" y="4305404"/>
            <a:ext cx="968992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(A second)</a:t>
            </a:r>
            <a:r>
              <a:rPr lang="en-US" sz="3200" b="1" dirty="0"/>
              <a:t> Key point</a:t>
            </a:r>
            <a:r>
              <a:rPr lang="en-US" sz="3200" dirty="0"/>
              <a:t>:  Merging the subtrees is no longer an NP hard </a:t>
            </a:r>
            <a:r>
              <a:rPr lang="en-US" sz="3200" dirty="0" err="1"/>
              <a:t>probelm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152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CEB063-429E-624C-9ED8-4BC7CA64B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Fiedler’s theorem on nodal domains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68145">
            <a:off x="3142158" y="3342571"/>
            <a:ext cx="4571031" cy="3079214"/>
          </a:xfrm>
          <a:prstGeom prst="snipRoundRect">
            <a:avLst>
              <a:gd name="adj1" fmla="val 45788"/>
              <a:gd name="adj2" fmla="val 9007"/>
            </a:avLst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6795" y="1566246"/>
                <a:ext cx="11718410" cy="9541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The Fiedler vector: </a:t>
                </a:r>
                <a:r>
                  <a:rPr lang="en-US" sz="2800" dirty="0"/>
                  <a:t>The eigenvector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that corresponds to the second smallest eigenvalue of the graph Laplacian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95" y="1566246"/>
                <a:ext cx="11718410" cy="954107"/>
              </a:xfrm>
              <a:prstGeom prst="rect">
                <a:avLst/>
              </a:prstGeom>
              <a:blipFill>
                <a:blip r:embed="rId4"/>
                <a:stretch>
                  <a:fillRect l="-1093" t="-6410" r="-1405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796" y="2657522"/>
                <a:ext cx="11718410" cy="9541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Theorem</a:t>
                </a:r>
                <a:r>
                  <a:rPr lang="en-US" sz="2800" dirty="0"/>
                  <a:t> [Fiedler, 1975] : The subgraph induced by a connected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for the nodes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800" dirty="0"/>
                  <a:t> is connected.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96" y="2657522"/>
                <a:ext cx="11718410" cy="954107"/>
              </a:xfrm>
              <a:prstGeom prst="rect">
                <a:avLst/>
              </a:prstGeom>
              <a:blipFill>
                <a:blip r:embed="rId5"/>
                <a:stretch>
                  <a:fillRect l="-1093" t="-6410" r="-1405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5CEB063-429E-624C-9ED8-4BC7CA64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365125"/>
            <a:ext cx="10726615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Fiedler’s theorem and latent tree models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408" y="2893365"/>
            <a:ext cx="3449256" cy="31135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D4E62C-218E-314B-8539-378862528B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298"/>
          <a:stretch/>
        </p:blipFill>
        <p:spPr>
          <a:xfrm>
            <a:off x="1475428" y="2334671"/>
            <a:ext cx="2670422" cy="40544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29672" y="1459346"/>
                <a:ext cx="10831123" cy="10519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</a:t>
                </a:r>
                <a:r>
                  <a:rPr lang="en-US" sz="2800" dirty="0">
                    <a:solidFill>
                      <a:schemeClr val="tx1"/>
                    </a:solidFill>
                  </a:rPr>
                  <a:t>[Jaffe et. al., 2020]: The subset of terminal nodes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that correspond to positive values of the Fiedler vector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form a clan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2" y="1459346"/>
                <a:ext cx="10831123" cy="1051900"/>
              </a:xfrm>
              <a:prstGeom prst="rect">
                <a:avLst/>
              </a:prstGeom>
              <a:blipFill>
                <a:blip r:embed="rId4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33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94B08-8CD3-454B-96A4-4B80E8D1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23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BD9F752-CB96-491D-B206-2BE628FD0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38" y="2169346"/>
            <a:ext cx="10147285" cy="360145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60906F-80C7-4E2E-A098-C8DCA1F22DCB}"/>
              </a:ext>
            </a:extLst>
          </p:cNvPr>
          <p:cNvCxnSpPr>
            <a:cxnSpLocks/>
          </p:cNvCxnSpPr>
          <p:nvPr/>
        </p:nvCxnSpPr>
        <p:spPr>
          <a:xfrm>
            <a:off x="6504613" y="3832814"/>
            <a:ext cx="4196044" cy="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E097E2A-D82D-4164-B338-0F093C229181}"/>
              </a:ext>
            </a:extLst>
          </p:cNvPr>
          <p:cNvSpPr/>
          <p:nvPr/>
        </p:nvSpPr>
        <p:spPr>
          <a:xfrm>
            <a:off x="473725" y="1570815"/>
            <a:ext cx="4505899" cy="4792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5A677DE-6D16-40EC-A0F9-509BE7EAE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10" y="1570815"/>
            <a:ext cx="4887478" cy="4379985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94E5FE08-0D27-4DFA-816B-6776F0475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10" y="1570814"/>
            <a:ext cx="4887478" cy="437998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5CEB063-429E-624C-9ED8-4BC7CA64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365125"/>
            <a:ext cx="10726615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Example – binary symmetric tree</a:t>
            </a:r>
          </a:p>
        </p:txBody>
      </p:sp>
    </p:spTree>
    <p:extLst>
      <p:ext uri="{BB962C8B-B14F-4D97-AF65-F5344CB8AC3E}">
        <p14:creationId xmlns:p14="http://schemas.microsoft.com/office/powerpoint/2010/main" val="290458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94B08-8CD3-454B-96A4-4B80E8D1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D70D2-EF81-4D05-9F9A-438693D4B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017" y="1874982"/>
            <a:ext cx="9973030" cy="35929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7216CD6-593C-4A93-B89C-C0219704828B}"/>
              </a:ext>
            </a:extLst>
          </p:cNvPr>
          <p:cNvGrpSpPr/>
          <p:nvPr/>
        </p:nvGrpSpPr>
        <p:grpSpPr>
          <a:xfrm>
            <a:off x="2912164" y="2373086"/>
            <a:ext cx="3069536" cy="989239"/>
            <a:chOff x="2892287" y="2385391"/>
            <a:chExt cx="3183836" cy="95415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FD352AB-5AE6-41CA-B2A7-3EBAB424DA09}"/>
                </a:ext>
              </a:extLst>
            </p:cNvPr>
            <p:cNvCxnSpPr/>
            <p:nvPr/>
          </p:nvCxnSpPr>
          <p:spPr>
            <a:xfrm>
              <a:off x="2892287" y="2385391"/>
              <a:ext cx="0" cy="954157"/>
            </a:xfrm>
            <a:prstGeom prst="line">
              <a:avLst/>
            </a:prstGeom>
            <a:ln w="317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545929F-F0C1-499B-AE86-69478F1FC9A3}"/>
                </a:ext>
              </a:extLst>
            </p:cNvPr>
            <p:cNvCxnSpPr/>
            <p:nvPr/>
          </p:nvCxnSpPr>
          <p:spPr>
            <a:xfrm>
              <a:off x="6076122" y="2385391"/>
              <a:ext cx="0" cy="954157"/>
            </a:xfrm>
            <a:prstGeom prst="line">
              <a:avLst/>
            </a:prstGeom>
            <a:ln w="317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3606EC2-BF50-4B54-90B4-6C9440278B95}"/>
                </a:ext>
              </a:extLst>
            </p:cNvPr>
            <p:cNvCxnSpPr/>
            <p:nvPr/>
          </p:nvCxnSpPr>
          <p:spPr>
            <a:xfrm flipH="1">
              <a:off x="2892287" y="2385391"/>
              <a:ext cx="3183836" cy="0"/>
            </a:xfrm>
            <a:prstGeom prst="line">
              <a:avLst/>
            </a:prstGeom>
            <a:ln w="317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7342A7B-B405-4DFB-86B1-A52DBE6825AF}"/>
                </a:ext>
              </a:extLst>
            </p:cNvPr>
            <p:cNvCxnSpPr/>
            <p:nvPr/>
          </p:nvCxnSpPr>
          <p:spPr>
            <a:xfrm flipH="1">
              <a:off x="2892287" y="3339548"/>
              <a:ext cx="3183836" cy="0"/>
            </a:xfrm>
            <a:prstGeom prst="line">
              <a:avLst/>
            </a:prstGeom>
            <a:ln w="317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ight Brace 1">
            <a:extLst>
              <a:ext uri="{FF2B5EF4-FFF2-40B4-BE49-F238E27FC236}">
                <a16:creationId xmlns:a16="http://schemas.microsoft.com/office/drawing/2014/main" id="{EBFA20BC-678B-4BA3-9E0C-D1E9EF1D66C4}"/>
              </a:ext>
            </a:extLst>
          </p:cNvPr>
          <p:cNvSpPr/>
          <p:nvPr/>
        </p:nvSpPr>
        <p:spPr>
          <a:xfrm rot="16200000">
            <a:off x="8044498" y="1309487"/>
            <a:ext cx="360696" cy="2295517"/>
          </a:xfrm>
          <a:prstGeom prst="rightBrace">
            <a:avLst>
              <a:gd name="adj1" fmla="val 29459"/>
              <a:gd name="adj2" fmla="val 46722"/>
            </a:avLst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D6DFB7-69FE-4558-82C3-8B03365F50AE}"/>
              </a:ext>
            </a:extLst>
          </p:cNvPr>
          <p:cNvCxnSpPr>
            <a:cxnSpLocks/>
          </p:cNvCxnSpPr>
          <p:nvPr/>
        </p:nvCxnSpPr>
        <p:spPr>
          <a:xfrm>
            <a:off x="6733213" y="3429000"/>
            <a:ext cx="4087187" cy="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D0C505C-BA88-4AF3-BB95-B751433D9594}"/>
              </a:ext>
            </a:extLst>
          </p:cNvPr>
          <p:cNvSpPr/>
          <p:nvPr/>
        </p:nvSpPr>
        <p:spPr>
          <a:xfrm>
            <a:off x="653143" y="1349829"/>
            <a:ext cx="5442857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358CCD83-D912-41BE-9109-4A8C41DC7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17" y="1482018"/>
            <a:ext cx="4886237" cy="4378873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D973D598-CD69-4567-ADD5-FFB850926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17" y="1482017"/>
            <a:ext cx="4886237" cy="437887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5CEB063-429E-624C-9ED8-4BC7CA64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2745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Example – New York H1N1 Influenza virus</a:t>
            </a:r>
          </a:p>
        </p:txBody>
      </p:sp>
    </p:spTree>
    <p:extLst>
      <p:ext uri="{BB962C8B-B14F-4D97-AF65-F5344CB8AC3E}">
        <p14:creationId xmlns:p14="http://schemas.microsoft.com/office/powerpoint/2010/main" val="402755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5CEB063-429E-624C-9ED8-4BC7CA64BF27}"/>
              </a:ext>
            </a:extLst>
          </p:cNvPr>
          <p:cNvSpPr txBox="1">
            <a:spLocks/>
          </p:cNvSpPr>
          <p:nvPr/>
        </p:nvSpPr>
        <p:spPr>
          <a:xfrm>
            <a:off x="627185" y="365125"/>
            <a:ext cx="107266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Black" panose="02000000000000000000" pitchFamily="2" charset="0"/>
                <a:ea typeface="Roboto Black" panose="02000000000000000000" pitchFamily="2" charset="0"/>
              </a:rPr>
              <a:t>Effective resistance and </a:t>
            </a:r>
            <a:r>
              <a:rPr lang="en-US" sz="3600" dirty="0" err="1">
                <a:latin typeface="Roboto Black" panose="02000000000000000000" pitchFamily="2" charset="0"/>
                <a:ea typeface="Roboto Black" panose="02000000000000000000" pitchFamily="2" charset="0"/>
              </a:rPr>
              <a:t>Schur</a:t>
            </a:r>
            <a:r>
              <a:rPr lang="en-US" sz="3600" dirty="0">
                <a:latin typeface="Roboto Black" panose="02000000000000000000" pitchFamily="2" charset="0"/>
                <a:ea typeface="Roboto Black" panose="02000000000000000000" pitchFamily="2" charset="0"/>
              </a:rPr>
              <a:t> complement</a:t>
            </a:r>
          </a:p>
        </p:txBody>
      </p:sp>
      <p:sp>
        <p:nvSpPr>
          <p:cNvPr id="7" name="Left Brace 6"/>
          <p:cNvSpPr/>
          <p:nvPr/>
        </p:nvSpPr>
        <p:spPr>
          <a:xfrm>
            <a:off x="1638299" y="3146788"/>
            <a:ext cx="295604" cy="1075832"/>
          </a:xfrm>
          <a:prstGeom prst="leftBrac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477815" y="1621063"/>
            <a:ext cx="3042744" cy="2809054"/>
            <a:chOff x="4201511" y="1617279"/>
            <a:chExt cx="3760075" cy="3270031"/>
          </a:xfrm>
        </p:grpSpPr>
        <p:sp>
          <p:nvSpPr>
            <p:cNvPr id="13" name="Rectangle 12"/>
            <p:cNvSpPr/>
            <p:nvPr/>
          </p:nvSpPr>
          <p:spPr>
            <a:xfrm>
              <a:off x="4201511" y="1617279"/>
              <a:ext cx="3760075" cy="3270031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/>
                <p:cNvSpPr/>
                <p:nvPr/>
              </p:nvSpPr>
              <p:spPr>
                <a:xfrm>
                  <a:off x="4296104" y="1682969"/>
                  <a:ext cx="1458310" cy="131642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𝐴𝐴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ounded 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6104" y="1682969"/>
                  <a:ext cx="1458310" cy="1316420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/>
                <p:cNvSpPr/>
                <p:nvPr/>
              </p:nvSpPr>
              <p:spPr>
                <a:xfrm>
                  <a:off x="5849007" y="1682969"/>
                  <a:ext cx="1986454" cy="131642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8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Rounded 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9007" y="1682969"/>
                  <a:ext cx="1986454" cy="1316420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/>
                <p:cNvSpPr/>
                <p:nvPr/>
              </p:nvSpPr>
              <p:spPr>
                <a:xfrm>
                  <a:off x="5849006" y="3065078"/>
                  <a:ext cx="1986455" cy="1735521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𝐵𝐵</m:t>
                            </m:r>
                          </m:sub>
                        </m:sSub>
                      </m:oMath>
                    </m:oMathPara>
                  </a14:m>
                  <a:endParaRPr lang="en-US" sz="28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Rounded 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9006" y="3065078"/>
                  <a:ext cx="1986455" cy="1735521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/>
                <p:cNvSpPr/>
                <p:nvPr/>
              </p:nvSpPr>
              <p:spPr>
                <a:xfrm>
                  <a:off x="4296104" y="3065078"/>
                  <a:ext cx="1458310" cy="1735521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𝐵𝐴</m:t>
                            </m:r>
                          </m:sub>
                        </m:sSub>
                      </m:oMath>
                    </m:oMathPara>
                  </a14:m>
                  <a:endParaRPr lang="en-US" sz="28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Rounded 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6104" y="3065078"/>
                  <a:ext cx="1458310" cy="1735521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7482" y="1966590"/>
                <a:ext cx="622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82" y="1966590"/>
                <a:ext cx="62273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7482" y="3542406"/>
                <a:ext cx="622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82" y="3542406"/>
                <a:ext cx="62273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4288873" y="4772896"/>
                <a:ext cx="1728299" cy="1119084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873" y="4772896"/>
                <a:ext cx="1728299" cy="111908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6099291" y="4786586"/>
                <a:ext cx="1684034" cy="1525971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𝐵𝐵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291" y="4786586"/>
                <a:ext cx="1684034" cy="152597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2420658" y="4786586"/>
                <a:ext cx="1241535" cy="1075997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𝐴𝐴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658" y="4786586"/>
                <a:ext cx="1241535" cy="107599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7885387" y="4786586"/>
                <a:ext cx="1245475" cy="1525971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𝐵𝐴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387" y="4786586"/>
                <a:ext cx="1245475" cy="1525971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24910" y="5048525"/>
                <a:ext cx="1237593" cy="597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10" y="5048525"/>
                <a:ext cx="1237593" cy="5977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e 23"/>
          <p:cNvSpPr/>
          <p:nvPr/>
        </p:nvSpPr>
        <p:spPr>
          <a:xfrm>
            <a:off x="1628441" y="1725056"/>
            <a:ext cx="295604" cy="1075832"/>
          </a:xfrm>
          <a:prstGeom prst="leftBrac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39055" y="5048525"/>
                <a:ext cx="4118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055" y="5048525"/>
                <a:ext cx="411874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762758" y="1641504"/>
            <a:ext cx="559104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 inverse of the weights computed by </a:t>
            </a:r>
            <a:r>
              <a:rPr lang="en-US" sz="2400" dirty="0" err="1"/>
              <a:t>Schur</a:t>
            </a:r>
            <a:r>
              <a:rPr lang="en-US" sz="2400" dirty="0"/>
              <a:t> complement are called </a:t>
            </a:r>
            <a:r>
              <a:rPr lang="en-US" sz="2400" i="1" dirty="0"/>
              <a:t>effective resistance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762757" y="3040696"/>
            <a:ext cx="559104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Applications:</a:t>
            </a:r>
            <a:r>
              <a:rPr lang="en-US" sz="2400" dirty="0"/>
              <a:t> </a:t>
            </a:r>
          </a:p>
          <a:p>
            <a:r>
              <a:rPr lang="en-US" sz="2400" dirty="0"/>
              <a:t>electrical networks [</a:t>
            </a:r>
            <a:r>
              <a:rPr lang="en-US" sz="2400" i="1" dirty="0" err="1"/>
              <a:t>Dorfler</a:t>
            </a:r>
            <a:r>
              <a:rPr lang="en-US" sz="2400" i="1" dirty="0"/>
              <a:t> et. al., 2012]</a:t>
            </a:r>
          </a:p>
          <a:p>
            <a:r>
              <a:rPr lang="en-US" sz="2400" i="1" dirty="0"/>
              <a:t>graph </a:t>
            </a:r>
            <a:r>
              <a:rPr lang="en-US" sz="2400" i="1" dirty="0" err="1"/>
              <a:t>sparsification</a:t>
            </a:r>
            <a:r>
              <a:rPr lang="en-US" sz="2400" i="1" dirty="0"/>
              <a:t> [</a:t>
            </a:r>
            <a:r>
              <a:rPr lang="en-US" sz="2400" i="1" dirty="0" err="1"/>
              <a:t>Spielman</a:t>
            </a:r>
            <a:r>
              <a:rPr lang="en-US" sz="2400" i="1" dirty="0"/>
              <a:t> et. al., 2011]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64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46722" y="3083744"/>
            <a:ext cx="1822744" cy="1741503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CEB063-429E-624C-9ED8-4BC7CA64BF27}"/>
              </a:ext>
            </a:extLst>
          </p:cNvPr>
          <p:cNvSpPr txBox="1">
            <a:spLocks/>
          </p:cNvSpPr>
          <p:nvPr/>
        </p:nvSpPr>
        <p:spPr>
          <a:xfrm>
            <a:off x="627185" y="365125"/>
            <a:ext cx="107266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Roboto Black" panose="02000000000000000000" pitchFamily="2" charset="0"/>
                <a:ea typeface="Roboto Black" panose="02000000000000000000" pitchFamily="2" charset="0"/>
              </a:rPr>
              <a:t>Schur</a:t>
            </a:r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 complement on tree graphs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82" y="2745030"/>
            <a:ext cx="2475472" cy="2475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37" y="2745030"/>
            <a:ext cx="2546335" cy="24378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4930" y="1466765"/>
            <a:ext cx="10831123" cy="1288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Taking the </a:t>
            </a:r>
            <a:r>
              <a:rPr lang="en-US" sz="2800" dirty="0" err="1">
                <a:solidFill>
                  <a:schemeClr val="tx1"/>
                </a:solidFill>
              </a:rPr>
              <a:t>Schur</a:t>
            </a:r>
            <a:r>
              <a:rPr lang="en-US" sz="2800" dirty="0">
                <a:solidFill>
                  <a:schemeClr val="tx1"/>
                </a:solidFill>
              </a:rPr>
              <a:t> complement of a tree Laplacian matrix with respect to </a:t>
            </a:r>
            <a:r>
              <a:rPr lang="en-US" sz="2800" i="1" dirty="0">
                <a:solidFill>
                  <a:schemeClr val="tx1"/>
                </a:solidFill>
              </a:rPr>
              <a:t>all</a:t>
            </a:r>
            <a:r>
              <a:rPr lang="en-US" sz="2800" dirty="0">
                <a:solidFill>
                  <a:schemeClr val="tx1"/>
                </a:solidFill>
              </a:rPr>
              <a:t> internal nodes, creates a fully connected graph defined over its tips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7185" y="5095324"/>
                <a:ext cx="10883376" cy="167114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be the of </a:t>
                </a:r>
                <a:r>
                  <a:rPr lang="en-US" sz="2800" i="1" dirty="0">
                    <a:solidFill>
                      <a:schemeClr val="tx1"/>
                    </a:solidFill>
                  </a:rPr>
                  <a:t>effective resistance</a:t>
                </a:r>
                <a:r>
                  <a:rPr lang="en-US" sz="2800" dirty="0">
                    <a:solidFill>
                      <a:schemeClr val="tx1"/>
                    </a:solidFill>
                  </a:rPr>
                  <a:t> graph between tips of a tree. The nodes that correspond to the positive elements in the Fiedler vector form two clans in the tree.</a:t>
                </a:r>
              </a:p>
              <a:p>
                <a:pPr algn="ctr"/>
                <a:r>
                  <a:rPr lang="en-US" sz="2800" i="1" dirty="0">
                    <a:solidFill>
                      <a:schemeClr val="tx1"/>
                    </a:solidFill>
                  </a:rPr>
                  <a:t>[Stone and </a:t>
                </a:r>
                <a:r>
                  <a:rPr lang="en-US" sz="2800" i="1" dirty="0" err="1">
                    <a:solidFill>
                      <a:schemeClr val="tx1"/>
                    </a:solidFill>
                  </a:rPr>
                  <a:t>Griffing</a:t>
                </a:r>
                <a:r>
                  <a:rPr lang="en-US" sz="2800" i="1" dirty="0">
                    <a:solidFill>
                      <a:schemeClr val="tx1"/>
                    </a:solidFill>
                  </a:rPr>
                  <a:t>, 2009 and </a:t>
                </a:r>
                <a:r>
                  <a:rPr lang="en-US" sz="2800" i="1" dirty="0" err="1">
                    <a:solidFill>
                      <a:schemeClr val="tx1"/>
                    </a:solidFill>
                  </a:rPr>
                  <a:t>Griffing</a:t>
                </a:r>
                <a:r>
                  <a:rPr lang="en-US" sz="2800" i="1" dirty="0">
                    <a:solidFill>
                      <a:schemeClr val="tx1"/>
                    </a:solidFill>
                  </a:rPr>
                  <a:t> et. al 2013 ]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85" y="5095324"/>
                <a:ext cx="10883376" cy="1671146"/>
              </a:xfrm>
              <a:prstGeom prst="rect">
                <a:avLst/>
              </a:prstGeom>
              <a:blipFill>
                <a:blip r:embed="rId5"/>
                <a:stretch>
                  <a:fillRect t="-6884" b="-13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4923862" y="3909365"/>
            <a:ext cx="45719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35009" y="3148729"/>
            <a:ext cx="45719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21288" y="3561566"/>
            <a:ext cx="45719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46488" y="3148728"/>
            <a:ext cx="45719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73097" y="3338354"/>
            <a:ext cx="45719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69847" y="3588573"/>
            <a:ext cx="45719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57967" y="3908777"/>
            <a:ext cx="45719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99108" y="3336038"/>
            <a:ext cx="45719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12375" y="3062770"/>
            <a:ext cx="45719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75569" y="4227118"/>
            <a:ext cx="45719" cy="457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12149" y="4727273"/>
            <a:ext cx="45719" cy="457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99121" y="4457261"/>
            <a:ext cx="45719" cy="457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23534" y="4643988"/>
            <a:ext cx="45719" cy="457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615213" y="4772992"/>
            <a:ext cx="45719" cy="457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925060" y="4787431"/>
            <a:ext cx="45719" cy="457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44187" y="4594761"/>
            <a:ext cx="45719" cy="457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715566" y="4177236"/>
            <a:ext cx="45719" cy="457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11593" y="4403997"/>
            <a:ext cx="45719" cy="457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3" idx="1"/>
            <a:endCxn id="10" idx="7"/>
          </p:cNvCxnSpPr>
          <p:nvPr/>
        </p:nvCxnSpPr>
        <p:spPr>
          <a:xfrm flipH="1">
            <a:off x="5060312" y="3338781"/>
            <a:ext cx="153345" cy="229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0"/>
            <a:endCxn id="3" idx="2"/>
          </p:cNvCxnSpPr>
          <p:nvPr/>
        </p:nvCxnSpPr>
        <p:spPr>
          <a:xfrm flipH="1">
            <a:off x="4946722" y="3338354"/>
            <a:ext cx="249235" cy="616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2" idx="4"/>
            <a:endCxn id="17" idx="7"/>
          </p:cNvCxnSpPr>
          <p:nvPr/>
        </p:nvCxnSpPr>
        <p:spPr>
          <a:xfrm flipH="1">
            <a:off x="5014593" y="3384073"/>
            <a:ext cx="181364" cy="849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" idx="1"/>
            <a:endCxn id="19" idx="6"/>
          </p:cNvCxnSpPr>
          <p:nvPr/>
        </p:nvCxnSpPr>
        <p:spPr>
          <a:xfrm flipH="1">
            <a:off x="5144840" y="3338781"/>
            <a:ext cx="68817" cy="1141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2" idx="0"/>
            <a:endCxn id="20" idx="0"/>
          </p:cNvCxnSpPr>
          <p:nvPr/>
        </p:nvCxnSpPr>
        <p:spPr>
          <a:xfrm>
            <a:off x="5195957" y="3338354"/>
            <a:ext cx="150437" cy="1305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6"/>
            <a:endCxn id="21" idx="7"/>
          </p:cNvCxnSpPr>
          <p:nvPr/>
        </p:nvCxnSpPr>
        <p:spPr>
          <a:xfrm>
            <a:off x="5218816" y="3361214"/>
            <a:ext cx="435421" cy="1418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6"/>
            <a:endCxn id="22" idx="1"/>
          </p:cNvCxnSpPr>
          <p:nvPr/>
        </p:nvCxnSpPr>
        <p:spPr>
          <a:xfrm>
            <a:off x="5218816" y="3361214"/>
            <a:ext cx="712939" cy="1432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2"/>
            <a:endCxn id="18" idx="6"/>
          </p:cNvCxnSpPr>
          <p:nvPr/>
        </p:nvCxnSpPr>
        <p:spPr>
          <a:xfrm>
            <a:off x="5173097" y="3361214"/>
            <a:ext cx="1084771" cy="1388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2" idx="6"/>
            <a:endCxn id="23" idx="6"/>
          </p:cNvCxnSpPr>
          <p:nvPr/>
        </p:nvCxnSpPr>
        <p:spPr>
          <a:xfrm>
            <a:off x="5218816" y="3361214"/>
            <a:ext cx="1271090" cy="1256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" idx="1"/>
            <a:endCxn id="25" idx="7"/>
          </p:cNvCxnSpPr>
          <p:nvPr/>
        </p:nvCxnSpPr>
        <p:spPr>
          <a:xfrm>
            <a:off x="5213657" y="3338781"/>
            <a:ext cx="1436960" cy="10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" idx="1"/>
            <a:endCxn id="24" idx="1"/>
          </p:cNvCxnSpPr>
          <p:nvPr/>
        </p:nvCxnSpPr>
        <p:spPr>
          <a:xfrm>
            <a:off x="5213657" y="3338781"/>
            <a:ext cx="1508604" cy="845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2" idx="7"/>
            <a:endCxn id="14" idx="4"/>
          </p:cNvCxnSpPr>
          <p:nvPr/>
        </p:nvCxnSpPr>
        <p:spPr>
          <a:xfrm>
            <a:off x="5212121" y="3345049"/>
            <a:ext cx="1568706" cy="609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2" idx="6"/>
            <a:endCxn id="13" idx="7"/>
          </p:cNvCxnSpPr>
          <p:nvPr/>
        </p:nvCxnSpPr>
        <p:spPr>
          <a:xfrm>
            <a:off x="5218816" y="3361214"/>
            <a:ext cx="1490055" cy="234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2" idx="6"/>
            <a:endCxn id="3" idx="7"/>
          </p:cNvCxnSpPr>
          <p:nvPr/>
        </p:nvCxnSpPr>
        <p:spPr>
          <a:xfrm flipV="1">
            <a:off x="5218816" y="3338781"/>
            <a:ext cx="1283715" cy="22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" idx="1"/>
            <a:endCxn id="8" idx="5"/>
          </p:cNvCxnSpPr>
          <p:nvPr/>
        </p:nvCxnSpPr>
        <p:spPr>
          <a:xfrm flipV="1">
            <a:off x="5213657" y="3187753"/>
            <a:ext cx="1060376" cy="151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" idx="1"/>
            <a:endCxn id="3" idx="0"/>
          </p:cNvCxnSpPr>
          <p:nvPr/>
        </p:nvCxnSpPr>
        <p:spPr>
          <a:xfrm flipV="1">
            <a:off x="5213657" y="3083744"/>
            <a:ext cx="644437" cy="255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" idx="1"/>
            <a:endCxn id="11" idx="2"/>
          </p:cNvCxnSpPr>
          <p:nvPr/>
        </p:nvCxnSpPr>
        <p:spPr>
          <a:xfrm flipV="1">
            <a:off x="5213657" y="3171588"/>
            <a:ext cx="232831" cy="167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0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CEB063-429E-624C-9ED8-4BC7CA64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4" y="365125"/>
            <a:ext cx="11094477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Roboto Black" panose="02000000000000000000" pitchFamily="2" charset="0"/>
                <a:ea typeface="Roboto Black" panose="02000000000000000000" pitchFamily="2" charset="0"/>
              </a:rPr>
              <a:t>Relation between effective resistance and similarity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975" y="1370410"/>
            <a:ext cx="3616814" cy="32822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29671" y="4913490"/>
                <a:ext cx="10991991" cy="177897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</a:t>
                </a:r>
                <a:r>
                  <a:rPr lang="en-US" sz="2800" dirty="0">
                    <a:solidFill>
                      <a:schemeClr val="tx1"/>
                    </a:solidFill>
                  </a:rPr>
                  <a:t>[Jaffe et. al.,2020] : 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be the Laplacian matrix of a graph defined via the similarity measure between tips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 There is a tree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the same structure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such that the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Schur</a:t>
                </a:r>
                <a:r>
                  <a:rPr lang="en-US" sz="2800" dirty="0">
                    <a:solidFill>
                      <a:schemeClr val="tx1"/>
                    </a:solidFill>
                  </a:rPr>
                  <a:t> complement of its Laplacian with respect to all internal nodes is equal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1" y="4913490"/>
                <a:ext cx="10991991" cy="1778970"/>
              </a:xfrm>
              <a:prstGeom prst="rect">
                <a:avLst/>
              </a:prstGeom>
              <a:blipFill>
                <a:blip r:embed="rId5"/>
                <a:stretch>
                  <a:fillRect l="-443" t="-3741" r="-1108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4"/>
          <a:stretch/>
        </p:blipFill>
        <p:spPr>
          <a:xfrm>
            <a:off x="1222733" y="1757300"/>
            <a:ext cx="1780859" cy="26996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172" y="1662325"/>
            <a:ext cx="2003872" cy="3048954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 rot="10800000">
            <a:off x="3294784" y="2963861"/>
            <a:ext cx="564232" cy="43691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7776357" y="3011539"/>
            <a:ext cx="564232" cy="43691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5981" y="2525197"/>
            <a:ext cx="114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6086" y="2358329"/>
            <a:ext cx="1144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 resistance</a:t>
            </a:r>
          </a:p>
        </p:txBody>
      </p:sp>
    </p:spTree>
    <p:extLst>
      <p:ext uri="{BB962C8B-B14F-4D97-AF65-F5344CB8AC3E}">
        <p14:creationId xmlns:p14="http://schemas.microsoft.com/office/powerpoint/2010/main" val="313597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5CEB063-429E-624C-9ED8-4BC7CA64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365125"/>
            <a:ext cx="10726615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Spectral top down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7793" y="3333705"/>
                <a:ext cx="11339696" cy="107721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Splitting</a:t>
                </a:r>
                <a:r>
                  <a:rPr lang="en-US" sz="3200" dirty="0"/>
                  <a:t>: recursive partitioning of the trees up to a point where 		       size of the partitions fall bellow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93" y="3333705"/>
                <a:ext cx="11339696" cy="1077218"/>
              </a:xfrm>
              <a:prstGeom prst="rect">
                <a:avLst/>
              </a:prstGeom>
              <a:blipFill>
                <a:blip r:embed="rId3"/>
                <a:stretch>
                  <a:fillRect l="-1398" t="-7345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7793" y="1541601"/>
                <a:ext cx="11339696" cy="15696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Input</a:t>
                </a:r>
                <a:r>
                  <a:rPr lang="en-US" sz="3200" dirty="0"/>
                  <a:t>: data matrix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200" dirty="0"/>
              </a:p>
              <a:p>
                <a:r>
                  <a:rPr lang="en-US" sz="3200" dirty="0"/>
                  <a:t>            threshold parameters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	  subroutine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𝐴𝑙𝑔</m:t>
                    </m:r>
                  </m:oMath>
                </a14:m>
                <a:r>
                  <a:rPr lang="en-US" sz="3200" dirty="0"/>
                  <a:t>  	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93" y="1541601"/>
                <a:ext cx="11339696" cy="1569660"/>
              </a:xfrm>
              <a:prstGeom prst="rect">
                <a:avLst/>
              </a:prstGeom>
              <a:blipFill>
                <a:blip r:embed="rId4"/>
                <a:stretch>
                  <a:fillRect l="-1398" t="-4669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7793" y="4633367"/>
                <a:ext cx="11339696" cy="107721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Reconstruction</a:t>
                </a:r>
                <a:r>
                  <a:rPr lang="en-US" sz="3200" dirty="0"/>
                  <a:t>: independent recovery of small trees by the given 			          subroutine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𝐴𝑙𝑔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93" y="4633367"/>
                <a:ext cx="11339696" cy="1077218"/>
              </a:xfrm>
              <a:prstGeom prst="rect">
                <a:avLst/>
              </a:prstGeom>
              <a:blipFill>
                <a:blip r:embed="rId5"/>
                <a:stretch>
                  <a:fillRect l="-1398" t="-7345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27793" y="5949343"/>
            <a:ext cx="1133969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Merging</a:t>
            </a:r>
            <a:r>
              <a:rPr lang="en-US" sz="3200" dirty="0"/>
              <a:t>: merging the different subtrees to form the full tree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3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CEB063-429E-624C-9ED8-4BC7CA64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50" y="632446"/>
            <a:ext cx="10726615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Example: the coalescent model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5" y="1958009"/>
            <a:ext cx="10430514" cy="338924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94704" y="1648496"/>
                <a:ext cx="40439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Number of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=2000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04" y="1648496"/>
                <a:ext cx="4043966" cy="369332"/>
              </a:xfrm>
              <a:prstGeom prst="rect">
                <a:avLst/>
              </a:prstGeom>
              <a:blipFill>
                <a:blip r:embed="rId4"/>
                <a:stretch>
                  <a:fillRect l="-135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56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890" y="334638"/>
            <a:ext cx="9364717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Problem Setup- binary tree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4E62C-218E-314B-8539-378862528B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298"/>
          <a:stretch/>
        </p:blipFill>
        <p:spPr>
          <a:xfrm>
            <a:off x="3610305" y="1345542"/>
            <a:ext cx="2670422" cy="4054403"/>
          </a:xfrm>
          <a:prstGeom prst="rect">
            <a:avLst/>
          </a:prstGeom>
        </p:spPr>
      </p:pic>
      <p:sp>
        <p:nvSpPr>
          <p:cNvPr id="7" name="Curved Right Arrow 6"/>
          <p:cNvSpPr/>
          <p:nvPr/>
        </p:nvSpPr>
        <p:spPr>
          <a:xfrm rot="5400000">
            <a:off x="3564403" y="1864182"/>
            <a:ext cx="215158" cy="809237"/>
          </a:xfrm>
          <a:prstGeom prst="curvedRightArrow">
            <a:avLst>
              <a:gd name="adj1" fmla="val 25000"/>
              <a:gd name="adj2" fmla="val 53722"/>
              <a:gd name="adj3" fmla="val 25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0441" y="2449872"/>
            <a:ext cx="134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  <a:cs typeface="Aharoni" panose="02010803020104030203" pitchFamily="2" charset="-79"/>
              </a:rPr>
              <a:t>{A,C,G,T}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52552" y="3550621"/>
            <a:ext cx="4761186" cy="1834153"/>
            <a:chOff x="-52552" y="3550621"/>
            <a:chExt cx="4761186" cy="1834153"/>
          </a:xfrm>
        </p:grpSpPr>
        <p:sp>
          <p:nvSpPr>
            <p:cNvPr id="9" name="Curved Right Arrow 8"/>
            <p:cNvSpPr/>
            <p:nvPr/>
          </p:nvSpPr>
          <p:spPr>
            <a:xfrm rot="4503737">
              <a:off x="3119522" y="2939150"/>
              <a:ext cx="215158" cy="1438100"/>
            </a:xfrm>
            <a:prstGeom prst="curvedRightArrow">
              <a:avLst>
                <a:gd name="adj1" fmla="val 25000"/>
                <a:gd name="adj2" fmla="val 53722"/>
                <a:gd name="adj3" fmla="val 25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Double Bracket 11"/>
            <p:cNvSpPr/>
            <p:nvPr/>
          </p:nvSpPr>
          <p:spPr>
            <a:xfrm>
              <a:off x="1208690" y="4162097"/>
              <a:ext cx="1119351" cy="609600"/>
            </a:xfrm>
            <a:prstGeom prst="bracketPair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uble Bracket 12"/>
            <p:cNvSpPr/>
            <p:nvPr/>
          </p:nvSpPr>
          <p:spPr>
            <a:xfrm>
              <a:off x="2556641" y="4162097"/>
              <a:ext cx="1153511" cy="609600"/>
            </a:xfrm>
            <a:prstGeom prst="bracketPair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208690" y="4282231"/>
                  <a:ext cx="6253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8690" y="4282231"/>
                  <a:ext cx="625365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553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641998" y="4246355"/>
                  <a:ext cx="6253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1998" y="4246355"/>
                  <a:ext cx="625365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553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-52552" y="5015442"/>
                  <a:ext cx="47611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2552" y="5015442"/>
                  <a:ext cx="476118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17"/>
          <p:cNvSpPr/>
          <p:nvPr/>
        </p:nvSpPr>
        <p:spPr>
          <a:xfrm>
            <a:off x="3795509" y="1439917"/>
            <a:ext cx="1592317" cy="3960028"/>
          </a:xfrm>
          <a:prstGeom prst="rect">
            <a:avLst/>
          </a:prstGeom>
          <a:solidFill>
            <a:srgbClr val="F2F2F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D4E62C-218E-314B-8539-378862528B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42"/>
          <a:stretch/>
        </p:blipFill>
        <p:spPr>
          <a:xfrm>
            <a:off x="6280727" y="1345542"/>
            <a:ext cx="3643268" cy="40544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7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roup 196"/>
          <p:cNvGrpSpPr/>
          <p:nvPr/>
        </p:nvGrpSpPr>
        <p:grpSpPr>
          <a:xfrm>
            <a:off x="266796" y="1811524"/>
            <a:ext cx="5677059" cy="3838015"/>
            <a:chOff x="1007683" y="1605663"/>
            <a:chExt cx="5677059" cy="38380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Oval 197"/>
                <p:cNvSpPr/>
                <p:nvPr/>
              </p:nvSpPr>
              <p:spPr>
                <a:xfrm>
                  <a:off x="4798332" y="1608338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8" name="Oval 1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8332" y="1608338"/>
                  <a:ext cx="517237" cy="508000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/>
                <p:cNvSpPr/>
                <p:nvPr/>
              </p:nvSpPr>
              <p:spPr>
                <a:xfrm>
                  <a:off x="2630839" y="1605663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9" name="Oval 1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0839" y="1605663"/>
                  <a:ext cx="517237" cy="5080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/>
                <p:cNvSpPr/>
                <p:nvPr/>
              </p:nvSpPr>
              <p:spPr>
                <a:xfrm>
                  <a:off x="1834715" y="2652236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0" name="Oval 1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4715" y="2652236"/>
                  <a:ext cx="517237" cy="508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Oval 200"/>
                <p:cNvSpPr/>
                <p:nvPr/>
              </p:nvSpPr>
              <p:spPr>
                <a:xfrm>
                  <a:off x="3408255" y="2652236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Oval 2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8255" y="2652236"/>
                  <a:ext cx="517237" cy="508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Oval 201"/>
                <p:cNvSpPr/>
                <p:nvPr/>
              </p:nvSpPr>
              <p:spPr>
                <a:xfrm>
                  <a:off x="1439969" y="3837128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Oval 2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9969" y="3837128"/>
                  <a:ext cx="517237" cy="5080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Oval 202"/>
                <p:cNvSpPr/>
                <p:nvPr/>
              </p:nvSpPr>
              <p:spPr>
                <a:xfrm>
                  <a:off x="2173518" y="3845412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3" name="Oval 2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3518" y="3845412"/>
                  <a:ext cx="517237" cy="5080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Oval 203"/>
                <p:cNvSpPr/>
                <p:nvPr/>
              </p:nvSpPr>
              <p:spPr>
                <a:xfrm>
                  <a:off x="1007683" y="4935678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4" name="Oval 2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683" y="4935678"/>
                  <a:ext cx="517237" cy="5080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/>
                <p:cNvSpPr/>
                <p:nvPr/>
              </p:nvSpPr>
              <p:spPr>
                <a:xfrm>
                  <a:off x="5605404" y="2652236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5" name="Oval 2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5404" y="2652236"/>
                  <a:ext cx="517237" cy="5080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Oval 205"/>
                <p:cNvSpPr/>
                <p:nvPr/>
              </p:nvSpPr>
              <p:spPr>
                <a:xfrm>
                  <a:off x="1877560" y="4931839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6" name="Oval 2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560" y="4931839"/>
                  <a:ext cx="517237" cy="5080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Oval 206"/>
                <p:cNvSpPr/>
                <p:nvPr/>
              </p:nvSpPr>
              <p:spPr>
                <a:xfrm>
                  <a:off x="5346786" y="3823800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7" name="Oval 2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6786" y="3823800"/>
                  <a:ext cx="517237" cy="50800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/>
                <p:cNvSpPr/>
                <p:nvPr/>
              </p:nvSpPr>
              <p:spPr>
                <a:xfrm>
                  <a:off x="4625475" y="3823800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25000">
                      <a:srgbClr val="DDD2D3"/>
                    </a:gs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8" name="Oval 2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5475" y="3823800"/>
                  <a:ext cx="517237" cy="508000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Oval 208"/>
                <p:cNvSpPr/>
                <p:nvPr/>
              </p:nvSpPr>
              <p:spPr>
                <a:xfrm>
                  <a:off x="6167505" y="3823800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9" name="Oval 2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7505" y="3823800"/>
                  <a:ext cx="517237" cy="508000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0" name="Straight Connector 209"/>
            <p:cNvCxnSpPr>
              <a:stCxn id="199" idx="6"/>
              <a:endCxn id="198" idx="2"/>
            </p:cNvCxnSpPr>
            <p:nvPr/>
          </p:nvCxnSpPr>
          <p:spPr>
            <a:xfrm>
              <a:off x="3148076" y="1859663"/>
              <a:ext cx="1650256" cy="26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205" idx="1"/>
              <a:endCxn id="198" idx="5"/>
            </p:cNvCxnSpPr>
            <p:nvPr/>
          </p:nvCxnSpPr>
          <p:spPr>
            <a:xfrm flipH="1" flipV="1">
              <a:off x="5239821" y="2041943"/>
              <a:ext cx="441331" cy="6846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08" idx="0"/>
              <a:endCxn id="198" idx="4"/>
            </p:cNvCxnSpPr>
            <p:nvPr/>
          </p:nvCxnSpPr>
          <p:spPr>
            <a:xfrm flipV="1">
              <a:off x="4884094" y="2116338"/>
              <a:ext cx="172857" cy="17074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07" idx="0"/>
              <a:endCxn id="205" idx="3"/>
            </p:cNvCxnSpPr>
            <p:nvPr/>
          </p:nvCxnSpPr>
          <p:spPr>
            <a:xfrm flipV="1">
              <a:off x="5605405" y="3085841"/>
              <a:ext cx="75747" cy="73795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09" idx="0"/>
              <a:endCxn id="205" idx="5"/>
            </p:cNvCxnSpPr>
            <p:nvPr/>
          </p:nvCxnSpPr>
          <p:spPr>
            <a:xfrm flipH="1" flipV="1">
              <a:off x="6046893" y="3085841"/>
              <a:ext cx="379231" cy="73795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199" idx="5"/>
              <a:endCxn id="201" idx="0"/>
            </p:cNvCxnSpPr>
            <p:nvPr/>
          </p:nvCxnSpPr>
          <p:spPr>
            <a:xfrm>
              <a:off x="3072328" y="2039268"/>
              <a:ext cx="594546" cy="612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199" idx="3"/>
              <a:endCxn id="200" idx="0"/>
            </p:cNvCxnSpPr>
            <p:nvPr/>
          </p:nvCxnSpPr>
          <p:spPr>
            <a:xfrm flipH="1">
              <a:off x="2093334" y="2039268"/>
              <a:ext cx="613253" cy="612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200" idx="3"/>
              <a:endCxn id="202" idx="0"/>
            </p:cNvCxnSpPr>
            <p:nvPr/>
          </p:nvCxnSpPr>
          <p:spPr>
            <a:xfrm flipH="1">
              <a:off x="1698588" y="3085841"/>
              <a:ext cx="211875" cy="7512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00" idx="5"/>
              <a:endCxn id="203" idx="0"/>
            </p:cNvCxnSpPr>
            <p:nvPr/>
          </p:nvCxnSpPr>
          <p:spPr>
            <a:xfrm>
              <a:off x="2276204" y="3085841"/>
              <a:ext cx="155933" cy="7595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stCxn id="202" idx="3"/>
              <a:endCxn id="204" idx="0"/>
            </p:cNvCxnSpPr>
            <p:nvPr/>
          </p:nvCxnSpPr>
          <p:spPr>
            <a:xfrm flipH="1">
              <a:off x="1266302" y="4270733"/>
              <a:ext cx="249415" cy="6649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>
              <a:stCxn id="202" idx="5"/>
              <a:endCxn id="206" idx="0"/>
            </p:cNvCxnSpPr>
            <p:nvPr/>
          </p:nvCxnSpPr>
          <p:spPr>
            <a:xfrm>
              <a:off x="1881458" y="4270733"/>
              <a:ext cx="254721" cy="6611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Group 220"/>
          <p:cNvGrpSpPr/>
          <p:nvPr/>
        </p:nvGrpSpPr>
        <p:grpSpPr>
          <a:xfrm>
            <a:off x="1089589" y="1819329"/>
            <a:ext cx="4850027" cy="3544134"/>
            <a:chOff x="1263609" y="1939696"/>
            <a:chExt cx="4850027" cy="3544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Oval 221"/>
                <p:cNvSpPr/>
                <p:nvPr/>
              </p:nvSpPr>
              <p:spPr>
                <a:xfrm>
                  <a:off x="4227226" y="1942371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2" name="Oval 2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7226" y="1942371"/>
                  <a:ext cx="517237" cy="508000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/>
                <p:cNvSpPr/>
                <p:nvPr/>
              </p:nvSpPr>
              <p:spPr>
                <a:xfrm>
                  <a:off x="2059733" y="1939696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3" name="Oval 2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9733" y="1939696"/>
                  <a:ext cx="517237" cy="508000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/>
                <p:cNvSpPr/>
                <p:nvPr/>
              </p:nvSpPr>
              <p:spPr>
                <a:xfrm>
                  <a:off x="1263609" y="2986269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4" name="Oval 2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09" y="2986269"/>
                  <a:ext cx="517237" cy="508000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Oval 224"/>
                <p:cNvSpPr/>
                <p:nvPr/>
              </p:nvSpPr>
              <p:spPr>
                <a:xfrm>
                  <a:off x="2837149" y="2986269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5" name="Oval 2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7149" y="2986269"/>
                  <a:ext cx="517237" cy="508000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Oval 225"/>
                <p:cNvSpPr/>
                <p:nvPr/>
              </p:nvSpPr>
              <p:spPr>
                <a:xfrm>
                  <a:off x="2481277" y="4171161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6" name="Oval 2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1277" y="4171161"/>
                  <a:ext cx="517237" cy="508000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Oval 226"/>
                <p:cNvSpPr/>
                <p:nvPr/>
              </p:nvSpPr>
              <p:spPr>
                <a:xfrm>
                  <a:off x="5034298" y="2986269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7" name="Oval 2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4298" y="2986269"/>
                  <a:ext cx="517237" cy="508000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Oval 227"/>
                <p:cNvSpPr/>
                <p:nvPr/>
              </p:nvSpPr>
              <p:spPr>
                <a:xfrm>
                  <a:off x="3256351" y="4198458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8" name="Oval 2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6351" y="4198458"/>
                  <a:ext cx="517237" cy="508000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/>
                <p:cNvSpPr/>
                <p:nvPr/>
              </p:nvSpPr>
              <p:spPr>
                <a:xfrm>
                  <a:off x="4775680" y="4157833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9" name="Oval 2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5680" y="4157833"/>
                  <a:ext cx="517237" cy="508000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Oval 229"/>
                <p:cNvSpPr/>
                <p:nvPr/>
              </p:nvSpPr>
              <p:spPr>
                <a:xfrm>
                  <a:off x="4054369" y="4157833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0" name="Oval 2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4369" y="4157833"/>
                  <a:ext cx="517237" cy="508000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/>
                <p:cNvSpPr/>
                <p:nvPr/>
              </p:nvSpPr>
              <p:spPr>
                <a:xfrm>
                  <a:off x="5596399" y="4157833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1" name="Oval 2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6399" y="4157833"/>
                  <a:ext cx="517237" cy="508000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Connector 231"/>
            <p:cNvCxnSpPr>
              <a:stCxn id="223" idx="6"/>
              <a:endCxn id="222" idx="2"/>
            </p:cNvCxnSpPr>
            <p:nvPr/>
          </p:nvCxnSpPr>
          <p:spPr>
            <a:xfrm>
              <a:off x="2576970" y="2193696"/>
              <a:ext cx="1650256" cy="26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27" idx="1"/>
              <a:endCxn id="222" idx="5"/>
            </p:cNvCxnSpPr>
            <p:nvPr/>
          </p:nvCxnSpPr>
          <p:spPr>
            <a:xfrm flipH="1" flipV="1">
              <a:off x="4668715" y="2375976"/>
              <a:ext cx="441331" cy="6846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>
              <a:stCxn id="230" idx="0"/>
              <a:endCxn id="222" idx="4"/>
            </p:cNvCxnSpPr>
            <p:nvPr/>
          </p:nvCxnSpPr>
          <p:spPr>
            <a:xfrm flipV="1">
              <a:off x="4312988" y="2450371"/>
              <a:ext cx="172857" cy="17074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229" idx="0"/>
              <a:endCxn id="227" idx="3"/>
            </p:cNvCxnSpPr>
            <p:nvPr/>
          </p:nvCxnSpPr>
          <p:spPr>
            <a:xfrm flipV="1">
              <a:off x="5034299" y="3419874"/>
              <a:ext cx="75747" cy="73795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stCxn id="231" idx="0"/>
              <a:endCxn id="227" idx="5"/>
            </p:cNvCxnSpPr>
            <p:nvPr/>
          </p:nvCxnSpPr>
          <p:spPr>
            <a:xfrm flipH="1" flipV="1">
              <a:off x="5475787" y="3419874"/>
              <a:ext cx="379231" cy="73795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23" idx="5"/>
              <a:endCxn id="225" idx="0"/>
            </p:cNvCxnSpPr>
            <p:nvPr/>
          </p:nvCxnSpPr>
          <p:spPr>
            <a:xfrm>
              <a:off x="2501222" y="2373301"/>
              <a:ext cx="594546" cy="612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23" idx="3"/>
            </p:cNvCxnSpPr>
            <p:nvPr/>
          </p:nvCxnSpPr>
          <p:spPr>
            <a:xfrm flipH="1">
              <a:off x="1537242" y="2373301"/>
              <a:ext cx="598239" cy="612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28" idx="3"/>
            </p:cNvCxnSpPr>
            <p:nvPr/>
          </p:nvCxnSpPr>
          <p:spPr>
            <a:xfrm flipH="1">
              <a:off x="3119126" y="4632063"/>
              <a:ext cx="212973" cy="32580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25" idx="3"/>
              <a:endCxn id="226" idx="0"/>
            </p:cNvCxnSpPr>
            <p:nvPr/>
          </p:nvCxnSpPr>
          <p:spPr>
            <a:xfrm flipH="1">
              <a:off x="2739896" y="3419874"/>
              <a:ext cx="173001" cy="7512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25" idx="5"/>
              <a:endCxn id="228" idx="0"/>
            </p:cNvCxnSpPr>
            <p:nvPr/>
          </p:nvCxnSpPr>
          <p:spPr>
            <a:xfrm>
              <a:off x="3278638" y="3419874"/>
              <a:ext cx="236332" cy="7785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2" name="Oval 241"/>
                <p:cNvSpPr/>
                <p:nvPr/>
              </p:nvSpPr>
              <p:spPr>
                <a:xfrm>
                  <a:off x="2837149" y="4975830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2" name="Oval 2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7149" y="4975830"/>
                  <a:ext cx="517237" cy="508000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Oval 242"/>
                <p:cNvSpPr/>
                <p:nvPr/>
              </p:nvSpPr>
              <p:spPr>
                <a:xfrm>
                  <a:off x="3643599" y="4975830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3" name="Oval 2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3599" y="4975830"/>
                  <a:ext cx="517237" cy="508000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4" name="Straight Connector 243"/>
            <p:cNvCxnSpPr>
              <a:stCxn id="228" idx="5"/>
              <a:endCxn id="243" idx="0"/>
            </p:cNvCxnSpPr>
            <p:nvPr/>
          </p:nvCxnSpPr>
          <p:spPr>
            <a:xfrm>
              <a:off x="3697840" y="4632063"/>
              <a:ext cx="204378" cy="34376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/>
        </p:nvGrpSpPr>
        <p:grpSpPr>
          <a:xfrm>
            <a:off x="1091614" y="1828994"/>
            <a:ext cx="4850027" cy="3544134"/>
            <a:chOff x="1263609" y="1939696"/>
            <a:chExt cx="4850027" cy="3544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Oval 245"/>
                <p:cNvSpPr/>
                <p:nvPr/>
              </p:nvSpPr>
              <p:spPr>
                <a:xfrm>
                  <a:off x="4227226" y="1942371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6" name="Oval 2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7226" y="1942371"/>
                  <a:ext cx="517237" cy="508000"/>
                </a:xfrm>
                <a:prstGeom prst="ellipse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Oval 246"/>
                <p:cNvSpPr/>
                <p:nvPr/>
              </p:nvSpPr>
              <p:spPr>
                <a:xfrm>
                  <a:off x="2059733" y="1939696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7" name="Oval 2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9733" y="1939696"/>
                  <a:ext cx="517237" cy="508000"/>
                </a:xfrm>
                <a:prstGeom prst="ellipse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Oval 247"/>
                <p:cNvSpPr/>
                <p:nvPr/>
              </p:nvSpPr>
              <p:spPr>
                <a:xfrm>
                  <a:off x="1263609" y="2986269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8" name="Oval 2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09" y="2986269"/>
                  <a:ext cx="517237" cy="508000"/>
                </a:xfrm>
                <a:prstGeom prst="ellipse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Oval 248"/>
                <p:cNvSpPr/>
                <p:nvPr/>
              </p:nvSpPr>
              <p:spPr>
                <a:xfrm>
                  <a:off x="2837149" y="2986269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9" name="Oval 2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7149" y="2986269"/>
                  <a:ext cx="517237" cy="508000"/>
                </a:xfrm>
                <a:prstGeom prst="ellipse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Oval 249"/>
                <p:cNvSpPr/>
                <p:nvPr/>
              </p:nvSpPr>
              <p:spPr>
                <a:xfrm>
                  <a:off x="2481277" y="4171161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0" name="Oval 2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1277" y="4171161"/>
                  <a:ext cx="517237" cy="508000"/>
                </a:xfrm>
                <a:prstGeom prst="ellipse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Oval 250"/>
                <p:cNvSpPr/>
                <p:nvPr/>
              </p:nvSpPr>
              <p:spPr>
                <a:xfrm>
                  <a:off x="5034298" y="2986269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1" name="Oval 2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4298" y="2986269"/>
                  <a:ext cx="517237" cy="508000"/>
                </a:xfrm>
                <a:prstGeom prst="ellipse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2" name="Oval 251"/>
                <p:cNvSpPr/>
                <p:nvPr/>
              </p:nvSpPr>
              <p:spPr>
                <a:xfrm>
                  <a:off x="3256351" y="4198458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2" name="Oval 2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6351" y="4198458"/>
                  <a:ext cx="517237" cy="508000"/>
                </a:xfrm>
                <a:prstGeom prst="ellipse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3" name="Oval 252"/>
                <p:cNvSpPr/>
                <p:nvPr/>
              </p:nvSpPr>
              <p:spPr>
                <a:xfrm>
                  <a:off x="4775680" y="4157833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3" name="Oval 2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5680" y="4157833"/>
                  <a:ext cx="517237" cy="508000"/>
                </a:xfrm>
                <a:prstGeom prst="ellipse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4" name="Oval 253"/>
                <p:cNvSpPr/>
                <p:nvPr/>
              </p:nvSpPr>
              <p:spPr>
                <a:xfrm>
                  <a:off x="4054369" y="4157833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4" name="Oval 2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4369" y="4157833"/>
                  <a:ext cx="517237" cy="508000"/>
                </a:xfrm>
                <a:prstGeom prst="ellipse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5" name="Oval 254"/>
                <p:cNvSpPr/>
                <p:nvPr/>
              </p:nvSpPr>
              <p:spPr>
                <a:xfrm>
                  <a:off x="5596399" y="4157833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5" name="Oval 2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6399" y="4157833"/>
                  <a:ext cx="517237" cy="508000"/>
                </a:xfrm>
                <a:prstGeom prst="ellipse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6" name="Straight Connector 255"/>
            <p:cNvCxnSpPr>
              <a:stCxn id="247" idx="6"/>
              <a:endCxn id="246" idx="2"/>
            </p:cNvCxnSpPr>
            <p:nvPr/>
          </p:nvCxnSpPr>
          <p:spPr>
            <a:xfrm>
              <a:off x="2576970" y="2193696"/>
              <a:ext cx="1650256" cy="26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stCxn id="251" idx="1"/>
              <a:endCxn id="246" idx="5"/>
            </p:cNvCxnSpPr>
            <p:nvPr/>
          </p:nvCxnSpPr>
          <p:spPr>
            <a:xfrm flipH="1" flipV="1">
              <a:off x="4668715" y="2375976"/>
              <a:ext cx="441331" cy="6846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54" idx="0"/>
              <a:endCxn id="246" idx="4"/>
            </p:cNvCxnSpPr>
            <p:nvPr/>
          </p:nvCxnSpPr>
          <p:spPr>
            <a:xfrm flipV="1">
              <a:off x="4312988" y="2450371"/>
              <a:ext cx="172857" cy="17074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>
              <a:stCxn id="253" idx="0"/>
              <a:endCxn id="251" idx="3"/>
            </p:cNvCxnSpPr>
            <p:nvPr/>
          </p:nvCxnSpPr>
          <p:spPr>
            <a:xfrm flipV="1">
              <a:off x="5034299" y="3419874"/>
              <a:ext cx="75747" cy="73795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55" idx="0"/>
              <a:endCxn id="251" idx="5"/>
            </p:cNvCxnSpPr>
            <p:nvPr/>
          </p:nvCxnSpPr>
          <p:spPr>
            <a:xfrm flipH="1" flipV="1">
              <a:off x="5475787" y="3419874"/>
              <a:ext cx="379231" cy="73795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>
              <a:stCxn id="247" idx="5"/>
              <a:endCxn id="249" idx="0"/>
            </p:cNvCxnSpPr>
            <p:nvPr/>
          </p:nvCxnSpPr>
          <p:spPr>
            <a:xfrm>
              <a:off x="2501222" y="2373301"/>
              <a:ext cx="594546" cy="612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stCxn id="247" idx="3"/>
            </p:cNvCxnSpPr>
            <p:nvPr/>
          </p:nvCxnSpPr>
          <p:spPr>
            <a:xfrm flipH="1">
              <a:off x="1537242" y="2373301"/>
              <a:ext cx="598239" cy="612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stCxn id="252" idx="3"/>
            </p:cNvCxnSpPr>
            <p:nvPr/>
          </p:nvCxnSpPr>
          <p:spPr>
            <a:xfrm flipH="1">
              <a:off x="3119126" y="4632063"/>
              <a:ext cx="212973" cy="32580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249" idx="3"/>
              <a:endCxn id="250" idx="0"/>
            </p:cNvCxnSpPr>
            <p:nvPr/>
          </p:nvCxnSpPr>
          <p:spPr>
            <a:xfrm flipH="1">
              <a:off x="2739896" y="3419874"/>
              <a:ext cx="173001" cy="7512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49" idx="5"/>
              <a:endCxn id="252" idx="0"/>
            </p:cNvCxnSpPr>
            <p:nvPr/>
          </p:nvCxnSpPr>
          <p:spPr>
            <a:xfrm>
              <a:off x="3278638" y="3419874"/>
              <a:ext cx="236332" cy="7785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" name="Oval 265"/>
                <p:cNvSpPr/>
                <p:nvPr/>
              </p:nvSpPr>
              <p:spPr>
                <a:xfrm>
                  <a:off x="2837149" y="4975830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6" name="Oval 2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7149" y="4975830"/>
                  <a:ext cx="517237" cy="508000"/>
                </a:xfrm>
                <a:prstGeom prst="ellipse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Oval 266"/>
                <p:cNvSpPr/>
                <p:nvPr/>
              </p:nvSpPr>
              <p:spPr>
                <a:xfrm>
                  <a:off x="3643599" y="4975830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7" name="Oval 2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3599" y="4975830"/>
                  <a:ext cx="517237" cy="508000"/>
                </a:xfrm>
                <a:prstGeom prst="ellipse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8" name="Straight Connector 267"/>
            <p:cNvCxnSpPr>
              <a:stCxn id="252" idx="5"/>
              <a:endCxn id="267" idx="0"/>
            </p:cNvCxnSpPr>
            <p:nvPr/>
          </p:nvCxnSpPr>
          <p:spPr>
            <a:xfrm>
              <a:off x="3697840" y="4632063"/>
              <a:ext cx="204378" cy="34376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Group 268"/>
          <p:cNvGrpSpPr/>
          <p:nvPr/>
        </p:nvGrpSpPr>
        <p:grpSpPr>
          <a:xfrm>
            <a:off x="704082" y="1815362"/>
            <a:ext cx="5244773" cy="2766762"/>
            <a:chOff x="814863" y="2490113"/>
            <a:chExt cx="5244773" cy="27667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0" name="Oval 269"/>
                <p:cNvSpPr/>
                <p:nvPr/>
              </p:nvSpPr>
              <p:spPr>
                <a:xfrm>
                  <a:off x="4173226" y="2492788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0" name="Oval 2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3226" y="2492788"/>
                  <a:ext cx="517237" cy="508000"/>
                </a:xfrm>
                <a:prstGeom prst="ellipse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1" name="Oval 270"/>
                <p:cNvSpPr/>
                <p:nvPr/>
              </p:nvSpPr>
              <p:spPr>
                <a:xfrm>
                  <a:off x="2005733" y="2490113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1" name="Oval 2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5733" y="2490113"/>
                  <a:ext cx="517237" cy="508000"/>
                </a:xfrm>
                <a:prstGeom prst="ellipse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Oval 271"/>
                <p:cNvSpPr/>
                <p:nvPr/>
              </p:nvSpPr>
              <p:spPr>
                <a:xfrm>
                  <a:off x="1209609" y="3536686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2" name="Oval 2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9609" y="3536686"/>
                  <a:ext cx="517237" cy="508000"/>
                </a:xfrm>
                <a:prstGeom prst="ellipse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3" name="Oval 272"/>
                <p:cNvSpPr/>
                <p:nvPr/>
              </p:nvSpPr>
              <p:spPr>
                <a:xfrm>
                  <a:off x="2783149" y="3536686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3" name="Oval 2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3149" y="3536686"/>
                  <a:ext cx="517237" cy="508000"/>
                </a:xfrm>
                <a:prstGeom prst="ellipse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4" name="Oval 273"/>
                <p:cNvSpPr/>
                <p:nvPr/>
              </p:nvSpPr>
              <p:spPr>
                <a:xfrm>
                  <a:off x="814863" y="4721578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4" name="Oval 2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863" y="4721578"/>
                  <a:ext cx="517237" cy="508000"/>
                </a:xfrm>
                <a:prstGeom prst="ellipse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5" name="Oval 274"/>
                <p:cNvSpPr/>
                <p:nvPr/>
              </p:nvSpPr>
              <p:spPr>
                <a:xfrm>
                  <a:off x="1548412" y="4729862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5" name="Oval 2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8412" y="4729862"/>
                  <a:ext cx="517237" cy="508000"/>
                </a:xfrm>
                <a:prstGeom prst="ellipse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" name="Oval 275"/>
                <p:cNvSpPr/>
                <p:nvPr/>
              </p:nvSpPr>
              <p:spPr>
                <a:xfrm>
                  <a:off x="2427277" y="4721578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6" name="Oval 2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7277" y="4721578"/>
                  <a:ext cx="517237" cy="508000"/>
                </a:xfrm>
                <a:prstGeom prst="ellipse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7" name="Oval 276"/>
                <p:cNvSpPr/>
                <p:nvPr/>
              </p:nvSpPr>
              <p:spPr>
                <a:xfrm>
                  <a:off x="4980298" y="3536686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7" name="Oval 2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0298" y="3536686"/>
                  <a:ext cx="517237" cy="508000"/>
                </a:xfrm>
                <a:prstGeom prst="ellipse">
                  <a:avLst/>
                </a:prstGeom>
                <a:blipFill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8" name="Oval 277"/>
                <p:cNvSpPr/>
                <p:nvPr/>
              </p:nvSpPr>
              <p:spPr>
                <a:xfrm>
                  <a:off x="3202351" y="4748875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8" name="Oval 2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351" y="4748875"/>
                  <a:ext cx="517237" cy="508000"/>
                </a:xfrm>
                <a:prstGeom prst="ellipse">
                  <a:avLst/>
                </a:prstGeom>
                <a:blipFill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9" name="Oval 278"/>
                <p:cNvSpPr/>
                <p:nvPr/>
              </p:nvSpPr>
              <p:spPr>
                <a:xfrm>
                  <a:off x="4721680" y="4708250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9" name="Oval 2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1680" y="4708250"/>
                  <a:ext cx="517237" cy="508000"/>
                </a:xfrm>
                <a:prstGeom prst="ellipse">
                  <a:avLst/>
                </a:prstGeom>
                <a:blipFill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Oval 279"/>
                <p:cNvSpPr/>
                <p:nvPr/>
              </p:nvSpPr>
              <p:spPr>
                <a:xfrm>
                  <a:off x="4000369" y="4708250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0" name="Oval 2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0369" y="4708250"/>
                  <a:ext cx="517237" cy="508000"/>
                </a:xfrm>
                <a:prstGeom prst="ellipse">
                  <a:avLst/>
                </a:prstGeom>
                <a:blipFill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1" name="Oval 280"/>
                <p:cNvSpPr/>
                <p:nvPr/>
              </p:nvSpPr>
              <p:spPr>
                <a:xfrm>
                  <a:off x="5542399" y="4708250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1" name="Oval 2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2399" y="4708250"/>
                  <a:ext cx="517237" cy="508000"/>
                </a:xfrm>
                <a:prstGeom prst="ellipse">
                  <a:avLst/>
                </a:prstGeom>
                <a:blipFill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2" name="Straight Connector 281"/>
            <p:cNvCxnSpPr>
              <a:stCxn id="271" idx="6"/>
              <a:endCxn id="270" idx="2"/>
            </p:cNvCxnSpPr>
            <p:nvPr/>
          </p:nvCxnSpPr>
          <p:spPr>
            <a:xfrm>
              <a:off x="2522970" y="2744113"/>
              <a:ext cx="1650256" cy="26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77" idx="1"/>
              <a:endCxn id="270" idx="5"/>
            </p:cNvCxnSpPr>
            <p:nvPr/>
          </p:nvCxnSpPr>
          <p:spPr>
            <a:xfrm flipH="1" flipV="1">
              <a:off x="4614715" y="2926393"/>
              <a:ext cx="441331" cy="6846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80" idx="0"/>
              <a:endCxn id="270" idx="4"/>
            </p:cNvCxnSpPr>
            <p:nvPr/>
          </p:nvCxnSpPr>
          <p:spPr>
            <a:xfrm flipV="1">
              <a:off x="4258988" y="3000788"/>
              <a:ext cx="172857" cy="17074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279" idx="0"/>
              <a:endCxn id="277" idx="3"/>
            </p:cNvCxnSpPr>
            <p:nvPr/>
          </p:nvCxnSpPr>
          <p:spPr>
            <a:xfrm flipV="1">
              <a:off x="4980299" y="3970291"/>
              <a:ext cx="75747" cy="73795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stCxn id="281" idx="0"/>
              <a:endCxn id="277" idx="5"/>
            </p:cNvCxnSpPr>
            <p:nvPr/>
          </p:nvCxnSpPr>
          <p:spPr>
            <a:xfrm flipH="1" flipV="1">
              <a:off x="5421787" y="3970291"/>
              <a:ext cx="379231" cy="73795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>
              <a:stCxn id="271" idx="5"/>
              <a:endCxn id="273" idx="0"/>
            </p:cNvCxnSpPr>
            <p:nvPr/>
          </p:nvCxnSpPr>
          <p:spPr>
            <a:xfrm>
              <a:off x="2447222" y="2923718"/>
              <a:ext cx="594546" cy="612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>
              <a:stCxn id="271" idx="3"/>
              <a:endCxn id="272" idx="0"/>
            </p:cNvCxnSpPr>
            <p:nvPr/>
          </p:nvCxnSpPr>
          <p:spPr>
            <a:xfrm flipH="1">
              <a:off x="1468228" y="2923718"/>
              <a:ext cx="613253" cy="612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>
              <a:stCxn id="272" idx="3"/>
              <a:endCxn id="274" idx="0"/>
            </p:cNvCxnSpPr>
            <p:nvPr/>
          </p:nvCxnSpPr>
          <p:spPr>
            <a:xfrm flipH="1">
              <a:off x="1073482" y="3970291"/>
              <a:ext cx="211875" cy="7512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>
              <a:stCxn id="272" idx="5"/>
              <a:endCxn id="275" idx="0"/>
            </p:cNvCxnSpPr>
            <p:nvPr/>
          </p:nvCxnSpPr>
          <p:spPr>
            <a:xfrm>
              <a:off x="1651098" y="3970291"/>
              <a:ext cx="155933" cy="7595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>
              <a:stCxn id="273" idx="3"/>
              <a:endCxn id="276" idx="0"/>
            </p:cNvCxnSpPr>
            <p:nvPr/>
          </p:nvCxnSpPr>
          <p:spPr>
            <a:xfrm flipH="1">
              <a:off x="2685896" y="3970291"/>
              <a:ext cx="173001" cy="7512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>
              <a:stCxn id="273" idx="5"/>
              <a:endCxn id="278" idx="0"/>
            </p:cNvCxnSpPr>
            <p:nvPr/>
          </p:nvCxnSpPr>
          <p:spPr>
            <a:xfrm>
              <a:off x="3224638" y="3970291"/>
              <a:ext cx="236332" cy="7785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3" name="Group 292"/>
          <p:cNvGrpSpPr/>
          <p:nvPr/>
        </p:nvGrpSpPr>
        <p:grpSpPr>
          <a:xfrm>
            <a:off x="271655" y="1807685"/>
            <a:ext cx="5677059" cy="3838015"/>
            <a:chOff x="343279" y="1446558"/>
            <a:chExt cx="5677059" cy="38380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4" name="Oval 293"/>
                <p:cNvSpPr/>
                <p:nvPr/>
              </p:nvSpPr>
              <p:spPr>
                <a:xfrm>
                  <a:off x="4133928" y="1449233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4" name="Oval 2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3928" y="1449233"/>
                  <a:ext cx="517237" cy="508000"/>
                </a:xfrm>
                <a:prstGeom prst="ellipse">
                  <a:avLst/>
                </a:prstGeom>
                <a:blipFill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Oval 294"/>
                <p:cNvSpPr/>
                <p:nvPr/>
              </p:nvSpPr>
              <p:spPr>
                <a:xfrm>
                  <a:off x="1966435" y="1446558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5" name="Oval 2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435" y="1446558"/>
                  <a:ext cx="517237" cy="508000"/>
                </a:xfrm>
                <a:prstGeom prst="ellipse">
                  <a:avLst/>
                </a:prstGeom>
                <a:blipFill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6" name="Oval 295"/>
                <p:cNvSpPr/>
                <p:nvPr/>
              </p:nvSpPr>
              <p:spPr>
                <a:xfrm>
                  <a:off x="1170311" y="2493131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6" name="Oval 2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0311" y="2493131"/>
                  <a:ext cx="517237" cy="508000"/>
                </a:xfrm>
                <a:prstGeom prst="ellipse">
                  <a:avLst/>
                </a:prstGeom>
                <a:blipFill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Oval 296"/>
                <p:cNvSpPr/>
                <p:nvPr/>
              </p:nvSpPr>
              <p:spPr>
                <a:xfrm>
                  <a:off x="2743851" y="2493131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7" name="Oval 2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851" y="2493131"/>
                  <a:ext cx="517237" cy="508000"/>
                </a:xfrm>
                <a:prstGeom prst="ellipse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8" name="Oval 297"/>
                <p:cNvSpPr/>
                <p:nvPr/>
              </p:nvSpPr>
              <p:spPr>
                <a:xfrm>
                  <a:off x="775565" y="3678023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8" name="Oval 2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565" y="3678023"/>
                  <a:ext cx="517237" cy="508000"/>
                </a:xfrm>
                <a:prstGeom prst="ellipse">
                  <a:avLst/>
                </a:prstGeom>
                <a:blipFill>
                  <a:blip r:embed="rId5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9" name="Oval 298"/>
                <p:cNvSpPr/>
                <p:nvPr/>
              </p:nvSpPr>
              <p:spPr>
                <a:xfrm>
                  <a:off x="1509114" y="3686307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9" name="Oval 2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9114" y="3686307"/>
                  <a:ext cx="517237" cy="508000"/>
                </a:xfrm>
                <a:prstGeom prst="ellipse">
                  <a:avLst/>
                </a:prstGeom>
                <a:blipFill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Oval 299"/>
                <p:cNvSpPr/>
                <p:nvPr/>
              </p:nvSpPr>
              <p:spPr>
                <a:xfrm>
                  <a:off x="343279" y="4776573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0" name="Oval 2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279" y="4776573"/>
                  <a:ext cx="517237" cy="508000"/>
                </a:xfrm>
                <a:prstGeom prst="ellipse">
                  <a:avLst/>
                </a:prstGeom>
                <a:blipFill>
                  <a:blip r:embed="rId5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Oval 300"/>
                <p:cNvSpPr/>
                <p:nvPr/>
              </p:nvSpPr>
              <p:spPr>
                <a:xfrm>
                  <a:off x="4941000" y="2493131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1" name="Oval 3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1000" y="2493131"/>
                  <a:ext cx="517237" cy="508000"/>
                </a:xfrm>
                <a:prstGeom prst="ellipse">
                  <a:avLst/>
                </a:prstGeom>
                <a:blipFill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2" name="Oval 301"/>
                <p:cNvSpPr/>
                <p:nvPr/>
              </p:nvSpPr>
              <p:spPr>
                <a:xfrm>
                  <a:off x="1213156" y="4772734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2" name="Oval 3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3156" y="4772734"/>
                  <a:ext cx="517237" cy="508000"/>
                </a:xfrm>
                <a:prstGeom prst="ellipse">
                  <a:avLst/>
                </a:prstGeom>
                <a:blipFill>
                  <a:blip r:embed="rId5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Oval 302"/>
                <p:cNvSpPr/>
                <p:nvPr/>
              </p:nvSpPr>
              <p:spPr>
                <a:xfrm>
                  <a:off x="4682382" y="3664695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3" name="Oval 3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2382" y="3664695"/>
                  <a:ext cx="517237" cy="508000"/>
                </a:xfrm>
                <a:prstGeom prst="ellipse">
                  <a:avLst/>
                </a:prstGeom>
                <a:blipFill>
                  <a:blip r:embed="rId5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Oval 303"/>
                <p:cNvSpPr/>
                <p:nvPr/>
              </p:nvSpPr>
              <p:spPr>
                <a:xfrm>
                  <a:off x="3961071" y="3664695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25000">
                      <a:srgbClr val="DDD2D3"/>
                    </a:gs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4" name="Oval 3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1071" y="3664695"/>
                  <a:ext cx="517237" cy="508000"/>
                </a:xfrm>
                <a:prstGeom prst="ellipse">
                  <a:avLst/>
                </a:prstGeom>
                <a:blipFill>
                  <a:blip r:embed="rId6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Oval 304"/>
                <p:cNvSpPr/>
                <p:nvPr/>
              </p:nvSpPr>
              <p:spPr>
                <a:xfrm>
                  <a:off x="5503101" y="3664695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5" name="Oval 3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3101" y="3664695"/>
                  <a:ext cx="517237" cy="508000"/>
                </a:xfrm>
                <a:prstGeom prst="ellipse">
                  <a:avLst/>
                </a:prstGeom>
                <a:blipFill>
                  <a:blip r:embed="rId6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6" name="Straight Connector 305"/>
            <p:cNvCxnSpPr>
              <a:stCxn id="295" idx="6"/>
              <a:endCxn id="294" idx="2"/>
            </p:cNvCxnSpPr>
            <p:nvPr/>
          </p:nvCxnSpPr>
          <p:spPr>
            <a:xfrm>
              <a:off x="2483672" y="1700558"/>
              <a:ext cx="1650256" cy="26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>
              <a:stCxn id="301" idx="1"/>
              <a:endCxn id="294" idx="5"/>
            </p:cNvCxnSpPr>
            <p:nvPr/>
          </p:nvCxnSpPr>
          <p:spPr>
            <a:xfrm flipH="1" flipV="1">
              <a:off x="4575417" y="1882838"/>
              <a:ext cx="441331" cy="6846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>
              <a:stCxn id="304" idx="0"/>
              <a:endCxn id="294" idx="4"/>
            </p:cNvCxnSpPr>
            <p:nvPr/>
          </p:nvCxnSpPr>
          <p:spPr>
            <a:xfrm flipV="1">
              <a:off x="4219690" y="1957233"/>
              <a:ext cx="172857" cy="17074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>
              <a:stCxn id="303" idx="0"/>
              <a:endCxn id="301" idx="3"/>
            </p:cNvCxnSpPr>
            <p:nvPr/>
          </p:nvCxnSpPr>
          <p:spPr>
            <a:xfrm flipV="1">
              <a:off x="4941001" y="2926736"/>
              <a:ext cx="75747" cy="73795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>
              <a:stCxn id="305" idx="0"/>
              <a:endCxn id="301" idx="5"/>
            </p:cNvCxnSpPr>
            <p:nvPr/>
          </p:nvCxnSpPr>
          <p:spPr>
            <a:xfrm flipH="1" flipV="1">
              <a:off x="5382489" y="2926736"/>
              <a:ext cx="379231" cy="73795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>
              <a:stCxn id="295" idx="5"/>
              <a:endCxn id="297" idx="0"/>
            </p:cNvCxnSpPr>
            <p:nvPr/>
          </p:nvCxnSpPr>
          <p:spPr>
            <a:xfrm>
              <a:off x="2407924" y="1880163"/>
              <a:ext cx="594546" cy="612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>
              <a:stCxn id="295" idx="3"/>
              <a:endCxn id="296" idx="0"/>
            </p:cNvCxnSpPr>
            <p:nvPr/>
          </p:nvCxnSpPr>
          <p:spPr>
            <a:xfrm flipH="1">
              <a:off x="1428930" y="1880163"/>
              <a:ext cx="613253" cy="612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>
              <a:stCxn id="296" idx="3"/>
              <a:endCxn id="298" idx="0"/>
            </p:cNvCxnSpPr>
            <p:nvPr/>
          </p:nvCxnSpPr>
          <p:spPr>
            <a:xfrm flipH="1">
              <a:off x="1034184" y="2926736"/>
              <a:ext cx="211875" cy="7512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>
              <a:stCxn id="296" idx="5"/>
              <a:endCxn id="299" idx="0"/>
            </p:cNvCxnSpPr>
            <p:nvPr/>
          </p:nvCxnSpPr>
          <p:spPr>
            <a:xfrm>
              <a:off x="1611800" y="2926736"/>
              <a:ext cx="155933" cy="7595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>
              <a:stCxn id="298" idx="3"/>
              <a:endCxn id="300" idx="0"/>
            </p:cNvCxnSpPr>
            <p:nvPr/>
          </p:nvCxnSpPr>
          <p:spPr>
            <a:xfrm flipH="1">
              <a:off x="601898" y="4111628"/>
              <a:ext cx="249415" cy="6649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>
              <a:stCxn id="298" idx="5"/>
              <a:endCxn id="302" idx="0"/>
            </p:cNvCxnSpPr>
            <p:nvPr/>
          </p:nvCxnSpPr>
          <p:spPr>
            <a:xfrm>
              <a:off x="1217054" y="4111628"/>
              <a:ext cx="254721" cy="6611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>
            <a:off x="6576148" y="2771521"/>
            <a:ext cx="2904725" cy="1720189"/>
            <a:chOff x="6656201" y="3505374"/>
            <a:chExt cx="2904725" cy="17201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/>
                <p:cNvSpPr/>
                <p:nvPr/>
              </p:nvSpPr>
              <p:spPr>
                <a:xfrm>
                  <a:off x="7050947" y="3505374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0947" y="3505374"/>
                  <a:ext cx="517237" cy="508000"/>
                </a:xfrm>
                <a:prstGeom prst="ellipse">
                  <a:avLst/>
                </a:prstGeom>
                <a:blipFill>
                  <a:blip r:embed="rId6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/>
                <p:cNvSpPr/>
                <p:nvPr/>
              </p:nvSpPr>
              <p:spPr>
                <a:xfrm>
                  <a:off x="8624487" y="3505374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4487" y="3505374"/>
                  <a:ext cx="517237" cy="508000"/>
                </a:xfrm>
                <a:prstGeom prst="ellipse">
                  <a:avLst/>
                </a:prstGeom>
                <a:blipFill>
                  <a:blip r:embed="rId6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/>
                <p:cNvSpPr/>
                <p:nvPr/>
              </p:nvSpPr>
              <p:spPr>
                <a:xfrm>
                  <a:off x="6656201" y="4690266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Oval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6201" y="4690266"/>
                  <a:ext cx="517237" cy="508000"/>
                </a:xfrm>
                <a:prstGeom prst="ellipse">
                  <a:avLst/>
                </a:prstGeom>
                <a:blipFill>
                  <a:blip r:embed="rId6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/>
                <p:cNvSpPr/>
                <p:nvPr/>
              </p:nvSpPr>
              <p:spPr>
                <a:xfrm>
                  <a:off x="7389750" y="4698550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Oval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9750" y="4698550"/>
                  <a:ext cx="517237" cy="508000"/>
                </a:xfrm>
                <a:prstGeom prst="ellipse">
                  <a:avLst/>
                </a:prstGeom>
                <a:blipFill>
                  <a:blip r:embed="rId6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/>
                <p:cNvSpPr/>
                <p:nvPr/>
              </p:nvSpPr>
              <p:spPr>
                <a:xfrm>
                  <a:off x="8268615" y="4690266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8615" y="4690266"/>
                  <a:ext cx="517237" cy="508000"/>
                </a:xfrm>
                <a:prstGeom prst="ellipse">
                  <a:avLst/>
                </a:prstGeom>
                <a:blipFill>
                  <a:blip r:embed="rId6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/>
                <p:cNvSpPr/>
                <p:nvPr/>
              </p:nvSpPr>
              <p:spPr>
                <a:xfrm>
                  <a:off x="9043689" y="4717563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Oval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3689" y="4717563"/>
                  <a:ext cx="517237" cy="508000"/>
                </a:xfrm>
                <a:prstGeom prst="ellipse">
                  <a:avLst/>
                </a:prstGeom>
                <a:blipFill>
                  <a:blip r:embed="rId6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>
              <a:stCxn id="28" idx="3"/>
              <a:endCxn id="30" idx="0"/>
            </p:cNvCxnSpPr>
            <p:nvPr/>
          </p:nvCxnSpPr>
          <p:spPr>
            <a:xfrm flipH="1">
              <a:off x="6914820" y="3938979"/>
              <a:ext cx="211875" cy="7512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8" idx="5"/>
              <a:endCxn id="31" idx="0"/>
            </p:cNvCxnSpPr>
            <p:nvPr/>
          </p:nvCxnSpPr>
          <p:spPr>
            <a:xfrm>
              <a:off x="7492436" y="3938979"/>
              <a:ext cx="155933" cy="7595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9" idx="3"/>
              <a:endCxn id="32" idx="0"/>
            </p:cNvCxnSpPr>
            <p:nvPr/>
          </p:nvCxnSpPr>
          <p:spPr>
            <a:xfrm flipH="1">
              <a:off x="8527234" y="3938979"/>
              <a:ext cx="173001" cy="7512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9" idx="5"/>
              <a:endCxn id="33" idx="0"/>
            </p:cNvCxnSpPr>
            <p:nvPr/>
          </p:nvCxnSpPr>
          <p:spPr>
            <a:xfrm>
              <a:off x="9065976" y="3938979"/>
              <a:ext cx="236332" cy="7785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8" idx="6"/>
              <a:endCxn id="29" idx="2"/>
            </p:cNvCxnSpPr>
            <p:nvPr/>
          </p:nvCxnSpPr>
          <p:spPr>
            <a:xfrm>
              <a:off x="7568184" y="3759374"/>
              <a:ext cx="1056303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" name="Group 190"/>
          <p:cNvGrpSpPr/>
          <p:nvPr/>
        </p:nvGrpSpPr>
        <p:grpSpPr>
          <a:xfrm>
            <a:off x="6578899" y="2806460"/>
            <a:ext cx="2904725" cy="1720189"/>
            <a:chOff x="5016225" y="1334996"/>
            <a:chExt cx="2904725" cy="17201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/>
                <p:cNvSpPr/>
                <p:nvPr/>
              </p:nvSpPr>
              <p:spPr>
                <a:xfrm>
                  <a:off x="5410971" y="1334996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Oval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971" y="1334996"/>
                  <a:ext cx="517237" cy="508000"/>
                </a:xfrm>
                <a:prstGeom prst="ellipse">
                  <a:avLst/>
                </a:prstGeom>
                <a:blipFill>
                  <a:blip r:embed="rId6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val 63"/>
                <p:cNvSpPr/>
                <p:nvPr/>
              </p:nvSpPr>
              <p:spPr>
                <a:xfrm>
                  <a:off x="6984511" y="1334996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Oval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4511" y="1334996"/>
                  <a:ext cx="517237" cy="508000"/>
                </a:xfrm>
                <a:prstGeom prst="ellipse">
                  <a:avLst/>
                </a:prstGeom>
                <a:blipFill>
                  <a:blip r:embed="rId6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Oval 64"/>
                <p:cNvSpPr/>
                <p:nvPr/>
              </p:nvSpPr>
              <p:spPr>
                <a:xfrm>
                  <a:off x="5016225" y="2519888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Oval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6225" y="2519888"/>
                  <a:ext cx="517237" cy="508000"/>
                </a:xfrm>
                <a:prstGeom prst="ellipse">
                  <a:avLst/>
                </a:prstGeom>
                <a:blipFill>
                  <a:blip r:embed="rId7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/>
                <p:cNvSpPr/>
                <p:nvPr/>
              </p:nvSpPr>
              <p:spPr>
                <a:xfrm>
                  <a:off x="5749774" y="2528172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Oval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9774" y="2528172"/>
                  <a:ext cx="517237" cy="508000"/>
                </a:xfrm>
                <a:prstGeom prst="ellipse">
                  <a:avLst/>
                </a:prstGeom>
                <a:blipFill>
                  <a:blip r:embed="rId7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Oval 66"/>
                <p:cNvSpPr/>
                <p:nvPr/>
              </p:nvSpPr>
              <p:spPr>
                <a:xfrm>
                  <a:off x="6628639" y="2519888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Oval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8639" y="2519888"/>
                  <a:ext cx="517237" cy="508000"/>
                </a:xfrm>
                <a:prstGeom prst="ellipse">
                  <a:avLst/>
                </a:prstGeom>
                <a:blipFill>
                  <a:blip r:embed="rId7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Oval 67"/>
                <p:cNvSpPr/>
                <p:nvPr/>
              </p:nvSpPr>
              <p:spPr>
                <a:xfrm>
                  <a:off x="7403713" y="2547185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Oval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3713" y="2547185"/>
                  <a:ext cx="517237" cy="508000"/>
                </a:xfrm>
                <a:prstGeom prst="ellipse">
                  <a:avLst/>
                </a:prstGeom>
                <a:blipFill>
                  <a:blip r:embed="rId7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Connector 68"/>
            <p:cNvCxnSpPr>
              <a:stCxn id="63" idx="3"/>
              <a:endCxn id="65" idx="0"/>
            </p:cNvCxnSpPr>
            <p:nvPr/>
          </p:nvCxnSpPr>
          <p:spPr>
            <a:xfrm flipH="1">
              <a:off x="5274844" y="1768601"/>
              <a:ext cx="211875" cy="751287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3" idx="5"/>
              <a:endCxn id="66" idx="0"/>
            </p:cNvCxnSpPr>
            <p:nvPr/>
          </p:nvCxnSpPr>
          <p:spPr>
            <a:xfrm>
              <a:off x="5852460" y="1768601"/>
              <a:ext cx="155933" cy="7595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4" idx="3"/>
              <a:endCxn id="67" idx="0"/>
            </p:cNvCxnSpPr>
            <p:nvPr/>
          </p:nvCxnSpPr>
          <p:spPr>
            <a:xfrm flipH="1">
              <a:off x="6887258" y="1768601"/>
              <a:ext cx="173001" cy="7512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4" idx="5"/>
              <a:endCxn id="68" idx="0"/>
            </p:cNvCxnSpPr>
            <p:nvPr/>
          </p:nvCxnSpPr>
          <p:spPr>
            <a:xfrm>
              <a:off x="7426000" y="1768601"/>
              <a:ext cx="236332" cy="7785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3" idx="6"/>
              <a:endCxn id="64" idx="2"/>
            </p:cNvCxnSpPr>
            <p:nvPr/>
          </p:nvCxnSpPr>
          <p:spPr>
            <a:xfrm>
              <a:off x="5928208" y="1588996"/>
              <a:ext cx="105630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Group 193"/>
          <p:cNvGrpSpPr/>
          <p:nvPr/>
        </p:nvGrpSpPr>
        <p:grpSpPr>
          <a:xfrm>
            <a:off x="6569075" y="2787721"/>
            <a:ext cx="2904725" cy="1720189"/>
            <a:chOff x="4268835" y="6167808"/>
            <a:chExt cx="2904725" cy="17201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Oval 97"/>
                <p:cNvSpPr/>
                <p:nvPr/>
              </p:nvSpPr>
              <p:spPr>
                <a:xfrm>
                  <a:off x="4663581" y="6167808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8" name="Oval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3581" y="6167808"/>
                  <a:ext cx="517237" cy="508000"/>
                </a:xfrm>
                <a:prstGeom prst="ellipse">
                  <a:avLst/>
                </a:prstGeom>
                <a:blipFill>
                  <a:blip r:embed="rId7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Oval 98"/>
                <p:cNvSpPr/>
                <p:nvPr/>
              </p:nvSpPr>
              <p:spPr>
                <a:xfrm>
                  <a:off x="6237121" y="6167808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Oval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7121" y="6167808"/>
                  <a:ext cx="517237" cy="508000"/>
                </a:xfrm>
                <a:prstGeom prst="ellipse">
                  <a:avLst/>
                </a:prstGeom>
                <a:blipFill>
                  <a:blip r:embed="rId7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Oval 99"/>
                <p:cNvSpPr/>
                <p:nvPr/>
              </p:nvSpPr>
              <p:spPr>
                <a:xfrm>
                  <a:off x="4268835" y="7352700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Oval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835" y="7352700"/>
                  <a:ext cx="517237" cy="508000"/>
                </a:xfrm>
                <a:prstGeom prst="ellipse">
                  <a:avLst/>
                </a:prstGeom>
                <a:blipFill>
                  <a:blip r:embed="rId7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Oval 100"/>
                <p:cNvSpPr/>
                <p:nvPr/>
              </p:nvSpPr>
              <p:spPr>
                <a:xfrm>
                  <a:off x="5002384" y="7360984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Oval 1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2384" y="7360984"/>
                  <a:ext cx="517237" cy="508000"/>
                </a:xfrm>
                <a:prstGeom prst="ellipse">
                  <a:avLst/>
                </a:prstGeom>
                <a:blipFill>
                  <a:blip r:embed="rId7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Oval 101"/>
                <p:cNvSpPr/>
                <p:nvPr/>
              </p:nvSpPr>
              <p:spPr>
                <a:xfrm>
                  <a:off x="5881249" y="7352700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Oval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1249" y="7352700"/>
                  <a:ext cx="517237" cy="508000"/>
                </a:xfrm>
                <a:prstGeom prst="ellipse">
                  <a:avLst/>
                </a:prstGeom>
                <a:blipFill>
                  <a:blip r:embed="rId7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Oval 102"/>
                <p:cNvSpPr/>
                <p:nvPr/>
              </p:nvSpPr>
              <p:spPr>
                <a:xfrm>
                  <a:off x="6656323" y="7379997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Oval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6323" y="7379997"/>
                  <a:ext cx="517237" cy="508000"/>
                </a:xfrm>
                <a:prstGeom prst="ellipse">
                  <a:avLst/>
                </a:prstGeom>
                <a:blipFill>
                  <a:blip r:embed="rId7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" name="Straight Connector 103"/>
            <p:cNvCxnSpPr>
              <a:stCxn id="98" idx="3"/>
              <a:endCxn id="100" idx="0"/>
            </p:cNvCxnSpPr>
            <p:nvPr/>
          </p:nvCxnSpPr>
          <p:spPr>
            <a:xfrm flipH="1">
              <a:off x="4527454" y="6601413"/>
              <a:ext cx="211875" cy="7512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8" idx="5"/>
              <a:endCxn id="101" idx="0"/>
            </p:cNvCxnSpPr>
            <p:nvPr/>
          </p:nvCxnSpPr>
          <p:spPr>
            <a:xfrm>
              <a:off x="5105070" y="6601413"/>
              <a:ext cx="155933" cy="759571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9" idx="3"/>
              <a:endCxn id="102" idx="0"/>
            </p:cNvCxnSpPr>
            <p:nvPr/>
          </p:nvCxnSpPr>
          <p:spPr>
            <a:xfrm flipH="1">
              <a:off x="6139868" y="6601413"/>
              <a:ext cx="173001" cy="7512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9" idx="5"/>
              <a:endCxn id="103" idx="0"/>
            </p:cNvCxnSpPr>
            <p:nvPr/>
          </p:nvCxnSpPr>
          <p:spPr>
            <a:xfrm>
              <a:off x="6678610" y="6601413"/>
              <a:ext cx="236332" cy="7785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98" idx="6"/>
              <a:endCxn id="99" idx="2"/>
            </p:cNvCxnSpPr>
            <p:nvPr/>
          </p:nvCxnSpPr>
          <p:spPr>
            <a:xfrm>
              <a:off x="5180818" y="6421808"/>
              <a:ext cx="105630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Group 194"/>
          <p:cNvGrpSpPr/>
          <p:nvPr/>
        </p:nvGrpSpPr>
        <p:grpSpPr>
          <a:xfrm>
            <a:off x="6578899" y="2787671"/>
            <a:ext cx="2904725" cy="1720189"/>
            <a:chOff x="7936338" y="5866320"/>
            <a:chExt cx="2904725" cy="17201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Oval 132"/>
                <p:cNvSpPr/>
                <p:nvPr/>
              </p:nvSpPr>
              <p:spPr>
                <a:xfrm>
                  <a:off x="8331084" y="5866320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3" name="Oval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1084" y="5866320"/>
                  <a:ext cx="517237" cy="508000"/>
                </a:xfrm>
                <a:prstGeom prst="ellipse">
                  <a:avLst/>
                </a:prstGeom>
                <a:blipFill>
                  <a:blip r:embed="rId8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Oval 133"/>
                <p:cNvSpPr/>
                <p:nvPr/>
              </p:nvSpPr>
              <p:spPr>
                <a:xfrm>
                  <a:off x="9904624" y="5866320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Oval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4624" y="5866320"/>
                  <a:ext cx="517237" cy="508000"/>
                </a:xfrm>
                <a:prstGeom prst="ellipse">
                  <a:avLst/>
                </a:prstGeom>
                <a:blipFill>
                  <a:blip r:embed="rId8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Oval 134"/>
                <p:cNvSpPr/>
                <p:nvPr/>
              </p:nvSpPr>
              <p:spPr>
                <a:xfrm>
                  <a:off x="7936338" y="7051212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5" name="Oval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6338" y="7051212"/>
                  <a:ext cx="517237" cy="508000"/>
                </a:xfrm>
                <a:prstGeom prst="ellipse">
                  <a:avLst/>
                </a:prstGeom>
                <a:blipFill>
                  <a:blip r:embed="rId8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Oval 135"/>
                <p:cNvSpPr/>
                <p:nvPr/>
              </p:nvSpPr>
              <p:spPr>
                <a:xfrm>
                  <a:off x="8669887" y="7059496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6" name="Oval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9887" y="7059496"/>
                  <a:ext cx="517237" cy="508000"/>
                </a:xfrm>
                <a:prstGeom prst="ellipse">
                  <a:avLst/>
                </a:prstGeom>
                <a:blipFill>
                  <a:blip r:embed="rId8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Oval 136"/>
                <p:cNvSpPr/>
                <p:nvPr/>
              </p:nvSpPr>
              <p:spPr>
                <a:xfrm>
                  <a:off x="9548752" y="7051212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7" name="Oval 1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8752" y="7051212"/>
                  <a:ext cx="517237" cy="508000"/>
                </a:xfrm>
                <a:prstGeom prst="ellipse">
                  <a:avLst/>
                </a:prstGeom>
                <a:blipFill>
                  <a:blip r:embed="rId8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Oval 137"/>
                <p:cNvSpPr/>
                <p:nvPr/>
              </p:nvSpPr>
              <p:spPr>
                <a:xfrm>
                  <a:off x="10323826" y="7078509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Oval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3826" y="7078509"/>
                  <a:ext cx="517237" cy="508000"/>
                </a:xfrm>
                <a:prstGeom prst="ellipse">
                  <a:avLst/>
                </a:prstGeom>
                <a:blipFill>
                  <a:blip r:embed="rId8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9" name="Straight Connector 138"/>
            <p:cNvCxnSpPr>
              <a:stCxn id="133" idx="3"/>
              <a:endCxn id="135" idx="0"/>
            </p:cNvCxnSpPr>
            <p:nvPr/>
          </p:nvCxnSpPr>
          <p:spPr>
            <a:xfrm flipH="1">
              <a:off x="8194957" y="6299925"/>
              <a:ext cx="211875" cy="7512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33" idx="5"/>
              <a:endCxn id="136" idx="0"/>
            </p:cNvCxnSpPr>
            <p:nvPr/>
          </p:nvCxnSpPr>
          <p:spPr>
            <a:xfrm>
              <a:off x="8772573" y="6299925"/>
              <a:ext cx="155933" cy="7595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34" idx="3"/>
              <a:endCxn id="137" idx="0"/>
            </p:cNvCxnSpPr>
            <p:nvPr/>
          </p:nvCxnSpPr>
          <p:spPr>
            <a:xfrm flipH="1">
              <a:off x="9807371" y="6299925"/>
              <a:ext cx="173001" cy="751287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34" idx="5"/>
              <a:endCxn id="138" idx="0"/>
            </p:cNvCxnSpPr>
            <p:nvPr/>
          </p:nvCxnSpPr>
          <p:spPr>
            <a:xfrm>
              <a:off x="10346113" y="6299925"/>
              <a:ext cx="236332" cy="7785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33" idx="6"/>
              <a:endCxn id="134" idx="2"/>
            </p:cNvCxnSpPr>
            <p:nvPr/>
          </p:nvCxnSpPr>
          <p:spPr>
            <a:xfrm>
              <a:off x="8848321" y="6120320"/>
              <a:ext cx="105630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Slide Number Placeholder 3">
            <a:extLst>
              <a:ext uri="{FF2B5EF4-FFF2-40B4-BE49-F238E27FC236}">
                <a16:creationId xmlns:a16="http://schemas.microsoft.com/office/drawing/2014/main" id="{B0694B08-8CD3-454B-96A4-4B80E8D1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100B7E-756B-41DF-BF4F-1CAFCC356A9E}" type="slidenum">
              <a:rPr lang="en-US" smtClean="0"/>
              <a:t>30</a:t>
            </a:fld>
            <a:endParaRPr lang="en-US"/>
          </a:p>
        </p:txBody>
      </p:sp>
      <p:sp>
        <p:nvSpPr>
          <p:cNvPr id="180" name="Title 1">
            <a:extLst>
              <a:ext uri="{FF2B5EF4-FFF2-40B4-BE49-F238E27FC236}">
                <a16:creationId xmlns:a16="http://schemas.microsoft.com/office/drawing/2014/main" id="{75CEB063-429E-624C-9ED8-4BC7CA64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22" y="21684"/>
            <a:ext cx="10726615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Merging adjacent subtrees</a:t>
            </a:r>
          </a:p>
        </p:txBody>
      </p:sp>
      <p:grpSp>
        <p:nvGrpSpPr>
          <p:cNvPr id="192" name="Group 191"/>
          <p:cNvGrpSpPr/>
          <p:nvPr/>
        </p:nvGrpSpPr>
        <p:grpSpPr>
          <a:xfrm>
            <a:off x="6576148" y="2791410"/>
            <a:ext cx="2904725" cy="1720189"/>
            <a:chOff x="8540238" y="1274653"/>
            <a:chExt cx="2904725" cy="17201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Oval 167"/>
                <p:cNvSpPr/>
                <p:nvPr/>
              </p:nvSpPr>
              <p:spPr>
                <a:xfrm>
                  <a:off x="8934984" y="1274653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8" name="Oval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4984" y="1274653"/>
                  <a:ext cx="517237" cy="508000"/>
                </a:xfrm>
                <a:prstGeom prst="ellipse">
                  <a:avLst/>
                </a:prstGeom>
                <a:blipFill>
                  <a:blip r:embed="rId8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Oval 168"/>
                <p:cNvSpPr/>
                <p:nvPr/>
              </p:nvSpPr>
              <p:spPr>
                <a:xfrm>
                  <a:off x="10508524" y="1274653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Oval 1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8524" y="1274653"/>
                  <a:ext cx="517237" cy="508000"/>
                </a:xfrm>
                <a:prstGeom prst="ellipse">
                  <a:avLst/>
                </a:prstGeom>
                <a:blipFill>
                  <a:blip r:embed="rId8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Oval 169"/>
                <p:cNvSpPr/>
                <p:nvPr/>
              </p:nvSpPr>
              <p:spPr>
                <a:xfrm>
                  <a:off x="8540238" y="2459545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0" name="Oval 1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0238" y="2459545"/>
                  <a:ext cx="517237" cy="508000"/>
                </a:xfrm>
                <a:prstGeom prst="ellipse">
                  <a:avLst/>
                </a:prstGeom>
                <a:blipFill>
                  <a:blip r:embed="rId8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Oval 170"/>
                <p:cNvSpPr/>
                <p:nvPr/>
              </p:nvSpPr>
              <p:spPr>
                <a:xfrm>
                  <a:off x="9273787" y="2467829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Oval 1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3787" y="2467829"/>
                  <a:ext cx="517237" cy="508000"/>
                </a:xfrm>
                <a:prstGeom prst="ellipse">
                  <a:avLst/>
                </a:prstGeom>
                <a:blipFill>
                  <a:blip r:embed="rId8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/>
                <p:cNvSpPr/>
                <p:nvPr/>
              </p:nvSpPr>
              <p:spPr>
                <a:xfrm>
                  <a:off x="10152652" y="2459545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2" name="Oval 1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2652" y="2459545"/>
                  <a:ext cx="517237" cy="508000"/>
                </a:xfrm>
                <a:prstGeom prst="ellipse">
                  <a:avLst/>
                </a:prstGeom>
                <a:blipFill>
                  <a:blip r:embed="rId9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Oval 172"/>
                <p:cNvSpPr/>
                <p:nvPr/>
              </p:nvSpPr>
              <p:spPr>
                <a:xfrm>
                  <a:off x="10927726" y="2486842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3" name="Oval 1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7726" y="2486842"/>
                  <a:ext cx="517237" cy="508000"/>
                </a:xfrm>
                <a:prstGeom prst="ellipse">
                  <a:avLst/>
                </a:prstGeom>
                <a:blipFill>
                  <a:blip r:embed="rId9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4" name="Straight Connector 173"/>
            <p:cNvCxnSpPr>
              <a:stCxn id="168" idx="3"/>
              <a:endCxn id="170" idx="0"/>
            </p:cNvCxnSpPr>
            <p:nvPr/>
          </p:nvCxnSpPr>
          <p:spPr>
            <a:xfrm flipH="1">
              <a:off x="8798857" y="1708258"/>
              <a:ext cx="211875" cy="7512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68" idx="5"/>
              <a:endCxn id="171" idx="0"/>
            </p:cNvCxnSpPr>
            <p:nvPr/>
          </p:nvCxnSpPr>
          <p:spPr>
            <a:xfrm>
              <a:off x="9376473" y="1708258"/>
              <a:ext cx="155933" cy="7595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69" idx="3"/>
              <a:endCxn id="172" idx="0"/>
            </p:cNvCxnSpPr>
            <p:nvPr/>
          </p:nvCxnSpPr>
          <p:spPr>
            <a:xfrm flipH="1">
              <a:off x="10411271" y="1708258"/>
              <a:ext cx="173001" cy="7512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69" idx="5"/>
              <a:endCxn id="173" idx="0"/>
            </p:cNvCxnSpPr>
            <p:nvPr/>
          </p:nvCxnSpPr>
          <p:spPr>
            <a:xfrm>
              <a:off x="10950013" y="1708258"/>
              <a:ext cx="236332" cy="778584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68" idx="6"/>
              <a:endCxn id="169" idx="2"/>
            </p:cNvCxnSpPr>
            <p:nvPr/>
          </p:nvCxnSpPr>
          <p:spPr>
            <a:xfrm>
              <a:off x="9452221" y="1528653"/>
              <a:ext cx="105630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oup 195"/>
          <p:cNvGrpSpPr/>
          <p:nvPr/>
        </p:nvGrpSpPr>
        <p:grpSpPr>
          <a:xfrm>
            <a:off x="9852170" y="2830882"/>
            <a:ext cx="2059267" cy="1679564"/>
            <a:chOff x="10252278" y="3550014"/>
            <a:chExt cx="2059267" cy="16795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/>
                <p:cNvSpPr/>
                <p:nvPr/>
              </p:nvSpPr>
              <p:spPr>
                <a:xfrm>
                  <a:off x="11232207" y="3550014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1" name="Oval 1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32207" y="3550014"/>
                  <a:ext cx="517237" cy="508000"/>
                </a:xfrm>
                <a:prstGeom prst="ellipse">
                  <a:avLst/>
                </a:prstGeom>
                <a:blipFill>
                  <a:blip r:embed="rId9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Oval 181"/>
                <p:cNvSpPr/>
                <p:nvPr/>
              </p:nvSpPr>
              <p:spPr>
                <a:xfrm>
                  <a:off x="10973589" y="4721578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2" name="Oval 1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3589" y="4721578"/>
                  <a:ext cx="517237" cy="508000"/>
                </a:xfrm>
                <a:prstGeom prst="ellipse">
                  <a:avLst/>
                </a:prstGeom>
                <a:blipFill>
                  <a:blip r:embed="rId9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Oval 182"/>
                <p:cNvSpPr/>
                <p:nvPr/>
              </p:nvSpPr>
              <p:spPr>
                <a:xfrm>
                  <a:off x="10252278" y="4721578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25000">
                      <a:srgbClr val="DDD2D3"/>
                    </a:gs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3" name="Oval 1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278" y="4721578"/>
                  <a:ext cx="517237" cy="508000"/>
                </a:xfrm>
                <a:prstGeom prst="ellipse">
                  <a:avLst/>
                </a:prstGeom>
                <a:blipFill>
                  <a:blip r:embed="rId9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/>
                <p:cNvSpPr/>
                <p:nvPr/>
              </p:nvSpPr>
              <p:spPr>
                <a:xfrm>
                  <a:off x="11794308" y="4721578"/>
                  <a:ext cx="517237" cy="5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BB3DD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4" name="Oval 1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94308" y="4721578"/>
                  <a:ext cx="517237" cy="508000"/>
                </a:xfrm>
                <a:prstGeom prst="ellipse">
                  <a:avLst/>
                </a:prstGeom>
                <a:blipFill>
                  <a:blip r:embed="rId9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Connector 184"/>
            <p:cNvCxnSpPr>
              <a:stCxn id="183" idx="0"/>
              <a:endCxn id="181" idx="3"/>
            </p:cNvCxnSpPr>
            <p:nvPr/>
          </p:nvCxnSpPr>
          <p:spPr>
            <a:xfrm flipV="1">
              <a:off x="10510897" y="3983619"/>
              <a:ext cx="797058" cy="73795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82" idx="0"/>
              <a:endCxn id="181" idx="4"/>
            </p:cNvCxnSpPr>
            <p:nvPr/>
          </p:nvCxnSpPr>
          <p:spPr>
            <a:xfrm flipV="1">
              <a:off x="11232208" y="4058014"/>
              <a:ext cx="258618" cy="6635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184" idx="0"/>
              <a:endCxn id="181" idx="5"/>
            </p:cNvCxnSpPr>
            <p:nvPr/>
          </p:nvCxnSpPr>
          <p:spPr>
            <a:xfrm flipH="1" flipV="1">
              <a:off x="11673696" y="3983619"/>
              <a:ext cx="379231" cy="73795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" name="TextBox 316"/>
          <p:cNvSpPr txBox="1"/>
          <p:nvPr/>
        </p:nvSpPr>
        <p:spPr>
          <a:xfrm>
            <a:off x="1063638" y="1097178"/>
            <a:ext cx="992022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Key insight</a:t>
            </a:r>
            <a:r>
              <a:rPr lang="en-US" sz="3200" dirty="0"/>
              <a:t>: equivalent to rooting given multiple outgroups</a:t>
            </a:r>
          </a:p>
        </p:txBody>
      </p:sp>
    </p:spTree>
    <p:extLst>
      <p:ext uri="{BB962C8B-B14F-4D97-AF65-F5344CB8AC3E}">
        <p14:creationId xmlns:p14="http://schemas.microsoft.com/office/powerpoint/2010/main" val="46218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CEB063-429E-624C-9ED8-4BC7CA64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365125"/>
            <a:ext cx="10726615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Finding a root using an outgroup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49" y="1597556"/>
            <a:ext cx="5385077" cy="4610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15" y="2048717"/>
            <a:ext cx="1273081" cy="22875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99585" y="2374935"/>
            <a:ext cx="368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paper:   Forster et. al., 2020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3131" y="2956999"/>
            <a:ext cx="4024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Replies:   </a:t>
            </a:r>
            <a:r>
              <a:rPr lang="en-US" dirty="0" err="1"/>
              <a:t>Mavian</a:t>
            </a:r>
            <a:r>
              <a:rPr lang="en-US" dirty="0"/>
              <a:t> et. al., 2020</a:t>
            </a:r>
            <a:br>
              <a:rPr lang="en-US" dirty="0"/>
            </a:br>
            <a:r>
              <a:rPr lang="en-US" dirty="0"/>
              <a:t>                 Sánchez-Pacheco et. al., 2020</a:t>
            </a:r>
          </a:p>
          <a:p>
            <a:r>
              <a:rPr lang="en-US" dirty="0"/>
              <a:t>                 </a:t>
            </a:r>
            <a:r>
              <a:rPr lang="en-US" dirty="0" err="1"/>
              <a:t>Chookajorn</a:t>
            </a:r>
            <a:r>
              <a:rPr lang="en-US" dirty="0"/>
              <a:t>, 2020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5CEB063-429E-624C-9ED8-4BC7CA64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60" y="48420"/>
            <a:ext cx="10726615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Back to the adjacency matrix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748" y="1055625"/>
            <a:ext cx="8353055" cy="4307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283050" y="5795318"/>
                <a:ext cx="8780606" cy="66351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3200"/>
                </a:lvl1pPr>
              </a:lstStyle>
              <a:p>
                <a:r>
                  <a:rPr lang="en-US" sz="2400" dirty="0"/>
                  <a:t>Edge merging score: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lit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m:rPr>
                            <m:lit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den>
                    </m:f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lim>
                    </m:limLow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40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sz="240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050" y="5795318"/>
                <a:ext cx="8780606" cy="663515"/>
              </a:xfrm>
              <a:prstGeom prst="rect">
                <a:avLst/>
              </a:prstGeom>
              <a:blipFill>
                <a:blip r:embed="rId4"/>
                <a:stretch>
                  <a:fillRect l="-1041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/>
          <p:cNvCxnSpPr/>
          <p:nvPr/>
        </p:nvCxnSpPr>
        <p:spPr>
          <a:xfrm>
            <a:off x="2624575" y="4122214"/>
            <a:ext cx="0" cy="41024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7" name="Right Brace 66"/>
          <p:cNvSpPr/>
          <p:nvPr/>
        </p:nvSpPr>
        <p:spPr>
          <a:xfrm>
            <a:off x="3860251" y="3623001"/>
            <a:ext cx="197708" cy="603010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/>
          <p:cNvSpPr/>
          <p:nvPr/>
        </p:nvSpPr>
        <p:spPr>
          <a:xfrm>
            <a:off x="3859429" y="4546462"/>
            <a:ext cx="197708" cy="603010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181526" y="3766339"/>
                <a:ext cx="3805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526" y="3766339"/>
                <a:ext cx="38058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141160" y="4663301"/>
                <a:ext cx="3805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160" y="4663301"/>
                <a:ext cx="3805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B7BE147-2AFD-844F-964D-AF60CA42169E}"/>
                  </a:ext>
                </a:extLst>
              </p:cNvPr>
              <p:cNvSpPr/>
              <p:nvPr/>
            </p:nvSpPr>
            <p:spPr>
              <a:xfrm>
                <a:off x="8867486" y="3674006"/>
                <a:ext cx="1056432" cy="461665"/>
              </a:xfrm>
              <a:prstGeom prst="rect">
                <a:avLst/>
              </a:prstGeom>
              <a:solidFill>
                <a:schemeClr val="bg2">
                  <a:lumMod val="90000"/>
                  <a:alpha val="76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B7BE147-2AFD-844F-964D-AF60CA421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486" y="3674006"/>
                <a:ext cx="1056432" cy="461665"/>
              </a:xfrm>
              <a:prstGeom prst="rect">
                <a:avLst/>
              </a:prstGeom>
              <a:blipFill>
                <a:blip r:embed="rId7"/>
                <a:stretch>
                  <a:fillRect l="-1734" r="-1098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9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145" y="1239886"/>
            <a:ext cx="5094674" cy="333705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94924" y="4527517"/>
                <a:ext cx="10831123" cy="213631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</a:t>
                </a:r>
                <a:r>
                  <a:rPr lang="en-US" sz="2800" dirty="0">
                    <a:solidFill>
                      <a:schemeClr val="tx1"/>
                    </a:solidFill>
                  </a:rPr>
                  <a:t>: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be the Fiedler vector of a tree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be an edge   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That satisfies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 The values of the Fiedler vector over any path that includes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monotonic [Fiedler, 1975]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                                   [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Gernandt</a:t>
                </a:r>
                <a:r>
                  <a:rPr lang="en-US" sz="2800" dirty="0">
                    <a:solidFill>
                      <a:schemeClr val="tx1"/>
                    </a:solidFill>
                  </a:rPr>
                  <a:t> and Pade,2019]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                                                    [Lederman and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Steinerberger</a:t>
                </a:r>
                <a:r>
                  <a:rPr lang="en-US" sz="2800" dirty="0">
                    <a:solidFill>
                      <a:schemeClr val="tx1"/>
                    </a:solidFill>
                  </a:rPr>
                  <a:t>, 2020]</a:t>
                </a:r>
              </a:p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24" y="4527517"/>
                <a:ext cx="10831123" cy="2136312"/>
              </a:xfrm>
              <a:prstGeom prst="rect">
                <a:avLst/>
              </a:prstGeom>
              <a:blipFill>
                <a:blip r:embed="rId3"/>
                <a:stretch>
                  <a:fillRect l="-843" t="-4545" r="-3035" b="-9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75CEB063-429E-624C-9ED8-4BC7CA64BF27}"/>
              </a:ext>
            </a:extLst>
          </p:cNvPr>
          <p:cNvSpPr txBox="1">
            <a:spLocks/>
          </p:cNvSpPr>
          <p:nvPr/>
        </p:nvSpPr>
        <p:spPr>
          <a:xfrm>
            <a:off x="536350" y="298513"/>
            <a:ext cx="11098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Part 3:– continuous trees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49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28" y="2338962"/>
            <a:ext cx="5172075" cy="302895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5009795" y="4297163"/>
            <a:ext cx="1192343" cy="714853"/>
          </a:xfrm>
          <a:custGeom>
            <a:avLst/>
            <a:gdLst>
              <a:gd name="connsiteX0" fmla="*/ 20036 w 1192343"/>
              <a:gd name="connsiteY0" fmla="*/ 193591 h 714853"/>
              <a:gd name="connsiteX1" fmla="*/ 437874 w 1192343"/>
              <a:gd name="connsiteY1" fmla="*/ 490316 h 714853"/>
              <a:gd name="connsiteX2" fmla="*/ 1122160 w 1192343"/>
              <a:gd name="connsiteY2" fmla="*/ 714375 h 714853"/>
              <a:gd name="connsiteX3" fmla="*/ 1164550 w 1192343"/>
              <a:gd name="connsiteY3" fmla="*/ 532706 h 714853"/>
              <a:gd name="connsiteX4" fmla="*/ 1073715 w 1192343"/>
              <a:gd name="connsiteY4" fmla="*/ 11922 h 714853"/>
              <a:gd name="connsiteX5" fmla="*/ 20036 w 1192343"/>
              <a:gd name="connsiteY5" fmla="*/ 193591 h 71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343" h="714853">
                <a:moveTo>
                  <a:pt x="20036" y="193591"/>
                </a:moveTo>
                <a:cubicBezTo>
                  <a:pt x="-85937" y="273323"/>
                  <a:pt x="254187" y="403519"/>
                  <a:pt x="437874" y="490316"/>
                </a:cubicBezTo>
                <a:cubicBezTo>
                  <a:pt x="621561" y="577113"/>
                  <a:pt x="1001047" y="707310"/>
                  <a:pt x="1122160" y="714375"/>
                </a:cubicBezTo>
                <a:cubicBezTo>
                  <a:pt x="1243273" y="721440"/>
                  <a:pt x="1172624" y="649782"/>
                  <a:pt x="1164550" y="532706"/>
                </a:cubicBezTo>
                <a:cubicBezTo>
                  <a:pt x="1156476" y="415631"/>
                  <a:pt x="1258412" y="68441"/>
                  <a:pt x="1073715" y="11922"/>
                </a:cubicBezTo>
                <a:cubicBezTo>
                  <a:pt x="889018" y="-44597"/>
                  <a:pt x="126009" y="113859"/>
                  <a:pt x="20036" y="193591"/>
                </a:cubicBezTo>
                <a:close/>
              </a:path>
            </a:pathLst>
          </a:cu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540002" y="3247368"/>
            <a:ext cx="1247617" cy="547598"/>
          </a:xfrm>
          <a:custGeom>
            <a:avLst/>
            <a:gdLst>
              <a:gd name="connsiteX0" fmla="*/ 57648 w 1247617"/>
              <a:gd name="connsiteY0" fmla="*/ 29232 h 547598"/>
              <a:gd name="connsiteX1" fmla="*/ 197348 w 1247617"/>
              <a:gd name="connsiteY1" fmla="*/ 480082 h 547598"/>
              <a:gd name="connsiteX2" fmla="*/ 1219698 w 1247617"/>
              <a:gd name="connsiteY2" fmla="*/ 505482 h 547598"/>
              <a:gd name="connsiteX3" fmla="*/ 883148 w 1247617"/>
              <a:gd name="connsiteY3" fmla="*/ 92732 h 547598"/>
              <a:gd name="connsiteX4" fmla="*/ 57648 w 1247617"/>
              <a:gd name="connsiteY4" fmla="*/ 29232 h 54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7617" h="547598">
                <a:moveTo>
                  <a:pt x="57648" y="29232"/>
                </a:moveTo>
                <a:cubicBezTo>
                  <a:pt x="-56652" y="93790"/>
                  <a:pt x="3673" y="400707"/>
                  <a:pt x="197348" y="480082"/>
                </a:cubicBezTo>
                <a:cubicBezTo>
                  <a:pt x="391023" y="559457"/>
                  <a:pt x="1105398" y="570040"/>
                  <a:pt x="1219698" y="505482"/>
                </a:cubicBezTo>
                <a:cubicBezTo>
                  <a:pt x="1333998" y="440924"/>
                  <a:pt x="1072590" y="168932"/>
                  <a:pt x="883148" y="92732"/>
                </a:cubicBezTo>
                <a:cubicBezTo>
                  <a:pt x="693706" y="16532"/>
                  <a:pt x="171948" y="-35326"/>
                  <a:pt x="57648" y="29232"/>
                </a:cubicBezTo>
                <a:close/>
              </a:path>
            </a:pathLst>
          </a:cu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CEB063-429E-624C-9ED8-4BC7CA64BF27}"/>
              </a:ext>
            </a:extLst>
          </p:cNvPr>
          <p:cNvSpPr txBox="1">
            <a:spLocks/>
          </p:cNvSpPr>
          <p:nvPr/>
        </p:nvSpPr>
        <p:spPr>
          <a:xfrm>
            <a:off x="536350" y="298513"/>
            <a:ext cx="11098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Increasing resolution of high dimensional data</a:t>
            </a:r>
          </a:p>
        </p:txBody>
      </p:sp>
      <p:sp>
        <p:nvSpPr>
          <p:cNvPr id="9" name="AutoShape 2" descr="https://mail.google.com/mail/u/0?ui=2&amp;ik=cc7d2013f3&amp;attid=0.1.3&amp;permmsgid=msg-f:1685174073996479496&amp;th=1762f0e451420c08&amp;view=fimg&amp;sz=s0-l75-ft&amp;attbid=ANGjdJ_3t438O6Hzdbj8dWBEntJ-_xgpg8y7ydWs9QxSLASj1nPgljM1qNUnu2PGIpD3cXxPO7jQxpB8DrNOQPPUONAOQRCYia21vkiI4hLEff6DPRi3BYKifXgjp0Y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100" y="1161974"/>
            <a:ext cx="2520950" cy="26329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56" y="1308941"/>
            <a:ext cx="23145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8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51807" y="1447478"/>
            <a:ext cx="7488382" cy="966499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Thank you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35</a:t>
            </a:fld>
            <a:endParaRPr lang="en-US"/>
          </a:p>
        </p:txBody>
      </p:sp>
      <p:pic>
        <p:nvPicPr>
          <p:cNvPr id="8" name="Picture 2" descr="images of oak trees | oak trees pictures images photos of oak trees |  Autumn scenery, Beautiful tree, Beautiful na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41" y="2884127"/>
            <a:ext cx="1815115" cy="1361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21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Arrow 36"/>
          <p:cNvSpPr/>
          <p:nvPr/>
        </p:nvSpPr>
        <p:spPr>
          <a:xfrm rot="4158129">
            <a:off x="4303699" y="4036811"/>
            <a:ext cx="1426918" cy="21833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497" y="377481"/>
            <a:ext cx="9115168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A tree of tree recovery methods</a:t>
            </a:r>
          </a:p>
        </p:txBody>
      </p:sp>
      <p:sp>
        <p:nvSpPr>
          <p:cNvPr id="4" name="Oval 3"/>
          <p:cNvSpPr/>
          <p:nvPr/>
        </p:nvSpPr>
        <p:spPr>
          <a:xfrm>
            <a:off x="3351134" y="1804162"/>
            <a:ext cx="1595048" cy="11430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Divide &amp; conquer</a:t>
            </a:r>
          </a:p>
        </p:txBody>
      </p:sp>
      <p:sp>
        <p:nvSpPr>
          <p:cNvPr id="5" name="Oval 4"/>
          <p:cNvSpPr/>
          <p:nvPr/>
        </p:nvSpPr>
        <p:spPr>
          <a:xfrm>
            <a:off x="3508721" y="5382039"/>
            <a:ext cx="1245973" cy="78576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NJ</a:t>
            </a:r>
          </a:p>
        </p:txBody>
      </p:sp>
      <p:sp>
        <p:nvSpPr>
          <p:cNvPr id="6" name="Oval 5"/>
          <p:cNvSpPr/>
          <p:nvPr/>
        </p:nvSpPr>
        <p:spPr>
          <a:xfrm>
            <a:off x="7110863" y="1840447"/>
            <a:ext cx="1774116" cy="11430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Bayesian /ML</a:t>
            </a:r>
          </a:p>
        </p:txBody>
      </p:sp>
      <p:pic>
        <p:nvPicPr>
          <p:cNvPr id="1026" name="Picture 2" descr="images of oak trees | oak trees pictures images photos of oak trees |  Autumn scenery, Beautiful tree, Beautiful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965" y="2338047"/>
            <a:ext cx="1815115" cy="1361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7150172" y="3396772"/>
            <a:ext cx="1599140" cy="11430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Spectralmethods </a:t>
            </a:r>
          </a:p>
        </p:txBody>
      </p:sp>
      <p:sp>
        <p:nvSpPr>
          <p:cNvPr id="11" name="Oval 10"/>
          <p:cNvSpPr/>
          <p:nvPr/>
        </p:nvSpPr>
        <p:spPr>
          <a:xfrm>
            <a:off x="3315972" y="3410674"/>
            <a:ext cx="1609701" cy="11430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Distance based </a:t>
            </a:r>
          </a:p>
        </p:txBody>
      </p:sp>
      <p:sp>
        <p:nvSpPr>
          <p:cNvPr id="12" name="Oval 11"/>
          <p:cNvSpPr/>
          <p:nvPr/>
        </p:nvSpPr>
        <p:spPr>
          <a:xfrm>
            <a:off x="989985" y="4592145"/>
            <a:ext cx="1427838" cy="7568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UPGMA</a:t>
            </a:r>
          </a:p>
        </p:txBody>
      </p:sp>
      <p:sp>
        <p:nvSpPr>
          <p:cNvPr id="13" name="Oval 12"/>
          <p:cNvSpPr/>
          <p:nvPr/>
        </p:nvSpPr>
        <p:spPr>
          <a:xfrm>
            <a:off x="1020073" y="1593883"/>
            <a:ext cx="1427838" cy="7568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Meta Trees</a:t>
            </a:r>
          </a:p>
        </p:txBody>
      </p:sp>
      <p:sp>
        <p:nvSpPr>
          <p:cNvPr id="14" name="Oval 13"/>
          <p:cNvSpPr/>
          <p:nvPr/>
        </p:nvSpPr>
        <p:spPr>
          <a:xfrm>
            <a:off x="934091" y="2482827"/>
            <a:ext cx="1539626" cy="7568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Quartet Puzzling</a:t>
            </a:r>
          </a:p>
        </p:txBody>
      </p:sp>
      <p:sp>
        <p:nvSpPr>
          <p:cNvPr id="15" name="Oval 14"/>
          <p:cNvSpPr/>
          <p:nvPr/>
        </p:nvSpPr>
        <p:spPr>
          <a:xfrm>
            <a:off x="7133017" y="5373071"/>
            <a:ext cx="1616295" cy="7568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Tree SVD</a:t>
            </a:r>
          </a:p>
        </p:txBody>
      </p:sp>
      <p:sp>
        <p:nvSpPr>
          <p:cNvPr id="16" name="Oval 15"/>
          <p:cNvSpPr/>
          <p:nvPr/>
        </p:nvSpPr>
        <p:spPr>
          <a:xfrm>
            <a:off x="9590992" y="4423586"/>
            <a:ext cx="1616295" cy="7568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Tensor methods</a:t>
            </a:r>
          </a:p>
        </p:txBody>
      </p:sp>
      <p:sp>
        <p:nvSpPr>
          <p:cNvPr id="17" name="Oval 16"/>
          <p:cNvSpPr/>
          <p:nvPr/>
        </p:nvSpPr>
        <p:spPr>
          <a:xfrm>
            <a:off x="8897793" y="5249386"/>
            <a:ext cx="1798559" cy="7568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Recursive Grouping</a:t>
            </a:r>
          </a:p>
        </p:txBody>
      </p:sp>
      <p:sp>
        <p:nvSpPr>
          <p:cNvPr id="18" name="Oval 17"/>
          <p:cNvSpPr/>
          <p:nvPr/>
        </p:nvSpPr>
        <p:spPr>
          <a:xfrm>
            <a:off x="9599814" y="3427812"/>
            <a:ext cx="1616295" cy="7568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RAxML</a:t>
            </a:r>
            <a:endParaRPr lang="en-US" dirty="0">
              <a:solidFill>
                <a:schemeClr val="tx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599814" y="2420904"/>
            <a:ext cx="1616295" cy="7568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FAST TREE</a:t>
            </a:r>
          </a:p>
        </p:txBody>
      </p:sp>
      <p:sp>
        <p:nvSpPr>
          <p:cNvPr id="20" name="Oval 19"/>
          <p:cNvSpPr/>
          <p:nvPr/>
        </p:nvSpPr>
        <p:spPr>
          <a:xfrm>
            <a:off x="9599814" y="1390074"/>
            <a:ext cx="1616295" cy="7568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Beast</a:t>
            </a:r>
          </a:p>
        </p:txBody>
      </p:sp>
      <p:sp>
        <p:nvSpPr>
          <p:cNvPr id="7" name="Right Arrow 6"/>
          <p:cNvSpPr/>
          <p:nvPr/>
        </p:nvSpPr>
        <p:spPr>
          <a:xfrm rot="20566188">
            <a:off x="8835511" y="1888262"/>
            <a:ext cx="731520" cy="18288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611011">
            <a:off x="3745670" y="4886891"/>
            <a:ext cx="731520" cy="18288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2172322">
            <a:off x="2544142" y="2103051"/>
            <a:ext cx="731520" cy="18288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9874887">
            <a:off x="2559733" y="2679767"/>
            <a:ext cx="731520" cy="18288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28004">
            <a:off x="8925021" y="2532724"/>
            <a:ext cx="640080" cy="18288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7567519" y="4868235"/>
            <a:ext cx="731520" cy="18288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685457">
            <a:off x="8800927" y="4346133"/>
            <a:ext cx="731520" cy="18288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854829">
            <a:off x="8801832" y="3048685"/>
            <a:ext cx="731520" cy="183819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8888455">
            <a:off x="2543375" y="4489804"/>
            <a:ext cx="731520" cy="18288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2646920">
            <a:off x="8383489" y="4753625"/>
            <a:ext cx="731520" cy="17952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071937" y="4940216"/>
            <a:ext cx="1897726" cy="1356279"/>
            <a:chOff x="5071937" y="4940216"/>
            <a:chExt cx="1897726" cy="1356279"/>
          </a:xfrm>
        </p:grpSpPr>
        <p:sp>
          <p:nvSpPr>
            <p:cNvPr id="30" name="Oval 29"/>
            <p:cNvSpPr/>
            <p:nvPr/>
          </p:nvSpPr>
          <p:spPr>
            <a:xfrm>
              <a:off x="5391644" y="5510734"/>
              <a:ext cx="1245973" cy="78576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SNJ</a:t>
              </a:r>
            </a:p>
          </p:txBody>
        </p:sp>
        <p:sp>
          <p:nvSpPr>
            <p:cNvPr id="31" name="Right Arrow 30"/>
            <p:cNvSpPr/>
            <p:nvPr/>
          </p:nvSpPr>
          <p:spPr>
            <a:xfrm rot="2895243">
              <a:off x="4768924" y="5243229"/>
              <a:ext cx="770437" cy="164411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 rot="7962991">
              <a:off x="6512463" y="5255133"/>
              <a:ext cx="731520" cy="182880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/>
          <p:cNvSpPr/>
          <p:nvPr/>
        </p:nvSpPr>
        <p:spPr>
          <a:xfrm>
            <a:off x="5404306" y="5491268"/>
            <a:ext cx="1245973" cy="78576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STDR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5911850"/>
            <a:ext cx="2743200" cy="365125"/>
          </a:xfrm>
        </p:spPr>
        <p:txBody>
          <a:bodyPr/>
          <a:lstStyle/>
          <a:p>
            <a:fld id="{83100B7E-756B-41DF-BF4F-1CAFCC356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9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78" y="365125"/>
            <a:ext cx="1172862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Distance based methods – main assumption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4000" y="2506242"/>
            <a:ext cx="2341873" cy="3894558"/>
            <a:chOff x="1893953" y="1907182"/>
            <a:chExt cx="2660630" cy="42584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63267"/>
            <a:stretch/>
          </p:blipFill>
          <p:spPr>
            <a:xfrm>
              <a:off x="1893953" y="1907182"/>
              <a:ext cx="2660630" cy="4258491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2464525" y="2638702"/>
              <a:ext cx="461555" cy="30480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3387634" y="2272937"/>
              <a:ext cx="444137" cy="165463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525486" y="3143794"/>
              <a:ext cx="1306285" cy="257367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767963" y="1758128"/>
            <a:ext cx="8785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observed measure of distance is additive along a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14936" y="2393180"/>
                <a:ext cx="72876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936" y="2393180"/>
                <a:ext cx="728760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932288" y="3053012"/>
            <a:ext cx="638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Example: the symmetric log-</a:t>
            </a:r>
            <a:r>
              <a:rPr lang="en-US" sz="2800" dirty="0" err="1"/>
              <a:t>det</a:t>
            </a:r>
            <a:r>
              <a:rPr lang="en-US" sz="2800" dirty="0"/>
              <a:t> distance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41357" y="3607540"/>
                <a:ext cx="68710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357" y="3607540"/>
                <a:ext cx="68710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877726" y="4219586"/>
            <a:ext cx="860757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Theorem</a:t>
            </a:r>
            <a:r>
              <a:rPr lang="en-US" b="0" i="1" dirty="0"/>
              <a:t> [Chang, 1996] </a:t>
            </a:r>
            <a:r>
              <a:rPr lang="en-US" dirty="0"/>
              <a:t>: </a:t>
            </a:r>
            <a:r>
              <a:rPr lang="en-US" b="0" dirty="0"/>
              <a:t>Additivity is a sufficient condition for recovery of the tree</a:t>
            </a:r>
            <a:endParaRPr lang="en-US" b="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77726" y="5339993"/>
                <a:ext cx="8607579" cy="13196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/>
                    </a:solidFill>
                  </a:defRPr>
                </a:lvl1pPr>
              </a:lstStyle>
              <a:p>
                <a:r>
                  <a:rPr lang="en-US" dirty="0"/>
                  <a:t>Theorem</a:t>
                </a:r>
                <a:r>
                  <a:rPr lang="en-US" b="0" i="1" dirty="0"/>
                  <a:t> [</a:t>
                </a:r>
                <a:r>
                  <a:rPr lang="en-US" b="0" i="1" dirty="0" err="1"/>
                  <a:t>Atteson</a:t>
                </a:r>
                <a:r>
                  <a:rPr lang="en-US" b="0" i="1" dirty="0"/>
                  <a:t>, 1998] </a:t>
                </a:r>
                <a:r>
                  <a:rPr lang="en-US" dirty="0"/>
                  <a:t>: </a:t>
                </a:r>
                <a:r>
                  <a:rPr lang="en-US" b="0" dirty="0"/>
                  <a:t>NJ recovers the correct tree if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b="0" i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726" y="5339993"/>
                <a:ext cx="8607579" cy="1319665"/>
              </a:xfrm>
              <a:prstGeom prst="rect">
                <a:avLst/>
              </a:prstGeom>
              <a:blipFill>
                <a:blip r:embed="rId6"/>
                <a:stretch>
                  <a:fillRect t="-3670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6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118" y="367401"/>
            <a:ext cx="757675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From distance to similarity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5760" y="1909119"/>
            <a:ext cx="2637363" cy="4227521"/>
            <a:chOff x="1893953" y="1907182"/>
            <a:chExt cx="2660630" cy="42584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63267"/>
            <a:stretch/>
          </p:blipFill>
          <p:spPr>
            <a:xfrm>
              <a:off x="1893953" y="1907182"/>
              <a:ext cx="2660630" cy="4258491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2464525" y="2638702"/>
              <a:ext cx="461555" cy="30480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3387634" y="2272937"/>
              <a:ext cx="444137" cy="165463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525486" y="3143794"/>
              <a:ext cx="1306285" cy="257367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08502" y="2229648"/>
                <a:ext cx="5609967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502" y="2229648"/>
                <a:ext cx="5609967" cy="737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843735" y="3224304"/>
            <a:ext cx="9348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observed measure of distance is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multiplicative</a:t>
            </a:r>
            <a:r>
              <a:rPr lang="en-US" sz="2800" dirty="0"/>
              <a:t> along a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422453" y="4203801"/>
                <a:ext cx="7124514" cy="588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Example: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453" y="4203801"/>
                <a:ext cx="7124514" cy="588751"/>
              </a:xfrm>
              <a:prstGeom prst="rect">
                <a:avLst/>
              </a:prstGeom>
              <a:blipFill>
                <a:blip r:embed="rId5"/>
                <a:stretch>
                  <a:fillRect l="-1711" t="-5208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7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407481" y="3635862"/>
            <a:ext cx="4484774" cy="9377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407481" y="1532779"/>
            <a:ext cx="4158877" cy="9377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373" y="1532779"/>
            <a:ext cx="3566591" cy="31482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86118" y="367401"/>
            <a:ext cx="757675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The similarity graph </a:t>
            </a:r>
          </a:p>
        </p:txBody>
      </p:sp>
      <p:sp>
        <p:nvSpPr>
          <p:cNvPr id="8" name="Left Arrow 7"/>
          <p:cNvSpPr/>
          <p:nvPr/>
        </p:nvSpPr>
        <p:spPr>
          <a:xfrm rot="9450218">
            <a:off x="6648118" y="2011866"/>
            <a:ext cx="564232" cy="43691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9081" y="1585724"/>
            <a:ext cx="4426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/>
              <a:t>Spectral Neighbor Joining (SNJ)</a:t>
            </a:r>
            <a:r>
              <a:rPr lang="en-US" sz="2400" b="0" dirty="0"/>
              <a:t> </a:t>
            </a:r>
          </a:p>
          <a:p>
            <a:r>
              <a:rPr lang="en-US" sz="2400" b="0" dirty="0"/>
              <a:t>Jaffe et. </a:t>
            </a:r>
            <a:r>
              <a:rPr lang="en-US" sz="2400" dirty="0"/>
              <a:t>al., SIMODS, 2020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407481" y="3662907"/>
            <a:ext cx="606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/>
              <a:t>Spectral Top Down Recovery (STDR) </a:t>
            </a:r>
            <a:br>
              <a:rPr lang="en-US" sz="2400" b="0" dirty="0"/>
            </a:br>
            <a:r>
              <a:rPr lang="en-US" sz="2400" b="0" dirty="0" err="1"/>
              <a:t>Aizenbud</a:t>
            </a:r>
            <a:r>
              <a:rPr lang="en-US" sz="2400" b="0" dirty="0"/>
              <a:t>, Jaffe et. al. , 2020</a:t>
            </a:r>
            <a:endParaRPr lang="en-US" sz="2400" dirty="0"/>
          </a:p>
        </p:txBody>
      </p:sp>
      <p:sp>
        <p:nvSpPr>
          <p:cNvPr id="14" name="Left Arrow 13"/>
          <p:cNvSpPr/>
          <p:nvPr/>
        </p:nvSpPr>
        <p:spPr>
          <a:xfrm rot="12498115">
            <a:off x="6452635" y="3885702"/>
            <a:ext cx="564232" cy="43691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07877" y="1625703"/>
                <a:ext cx="7015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877" y="1625703"/>
                <a:ext cx="701566" cy="369332"/>
              </a:xfrm>
              <a:prstGeom prst="rect">
                <a:avLst/>
              </a:prstGeom>
              <a:blipFill>
                <a:blip r:embed="rId4"/>
                <a:stretch>
                  <a:fillRect r="-3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52" y="1532779"/>
            <a:ext cx="1968601" cy="30354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7</a:t>
            </a:fld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0800000">
            <a:off x="2925853" y="2832052"/>
            <a:ext cx="564232" cy="43691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11111" y="5080823"/>
                <a:ext cx="9250489" cy="13830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>
                  <a:defRPr sz="2800" b="1">
                    <a:solidFill>
                      <a:schemeClr val="tx1"/>
                    </a:solidFill>
                  </a:defRPr>
                </a:lvl1pPr>
              </a:lstStyle>
              <a:p>
                <a:r>
                  <a:rPr lang="en-US" b="0" dirty="0"/>
                  <a:t>The fully connected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b="0" i="1" dirty="0"/>
                  <a:t> is associated with two matrices</a:t>
                </a:r>
              </a:p>
              <a:p>
                <a:r>
                  <a:rPr lang="en-US" b="0" i="1" dirty="0"/>
                  <a:t>(</a:t>
                </a:r>
                <a:r>
                  <a:rPr lang="en-US" b="0" i="1" dirty="0" err="1"/>
                  <a:t>i</a:t>
                </a:r>
                <a:r>
                  <a:rPr lang="en-US" b="0" i="1" dirty="0"/>
                  <a:t>) The adjacency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i="1" dirty="0"/>
                  <a:t> </a:t>
                </a:r>
              </a:p>
              <a:p>
                <a:r>
                  <a:rPr lang="en-US" b="0" i="1" dirty="0"/>
                  <a:t>(ii) The Laplacian matrix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i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11" y="5080823"/>
                <a:ext cx="9250489" cy="1383024"/>
              </a:xfrm>
              <a:prstGeom prst="rect">
                <a:avLst/>
              </a:prstGeom>
              <a:blipFill>
                <a:blip r:embed="rId6"/>
                <a:stretch>
                  <a:fillRect t="-3057" b="-1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24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8" grpId="0" animBg="1"/>
      <p:bldP spid="11" grpId="0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1648"/>
            <a:ext cx="4508921" cy="4925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Part 1: Spectral neighbor joining (SNJ):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86118" y="367401"/>
            <a:ext cx="757675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</a:rPr>
              <a:t>Outline/main contributions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9765" y="1969423"/>
            <a:ext cx="8117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Key insight</a:t>
            </a:r>
            <a:r>
              <a:rPr lang="en-US" dirty="0"/>
              <a:t> -  the topology of the underlying tree is </a:t>
            </a:r>
            <a:r>
              <a:rPr lang="en-US" i="1" dirty="0"/>
              <a:t>hidden</a:t>
            </a:r>
            <a:r>
              <a:rPr lang="en-US" dirty="0"/>
              <a:t> in the similarity matrix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Theoretical comparison - </a:t>
            </a:r>
            <a:r>
              <a:rPr lang="en-US" dirty="0"/>
              <a:t> when does SNJ improve upon NJ?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199" y="3022181"/>
            <a:ext cx="4617923" cy="492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Part 2: Spectral top down recovery (STDR):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9765" y="3582154"/>
            <a:ext cx="81174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Key insight</a:t>
            </a:r>
            <a:r>
              <a:rPr lang="en-US" dirty="0"/>
              <a:t> -  spectral partitioning of the tree into disjoint parts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novel </a:t>
            </a:r>
            <a:r>
              <a:rPr lang="en-US" b="1" dirty="0"/>
              <a:t>Divide and conquer </a:t>
            </a:r>
            <a:r>
              <a:rPr lang="en-US" dirty="0"/>
              <a:t>approach</a:t>
            </a:r>
            <a:r>
              <a:rPr lang="en-US" b="1" dirty="0"/>
              <a:t> </a:t>
            </a:r>
            <a:r>
              <a:rPr lang="en-US" dirty="0"/>
              <a:t> for recovering trees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87920" y="4656003"/>
            <a:ext cx="3888607" cy="437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Part 3: Recovery of continuous trees</a:t>
            </a:r>
          </a:p>
        </p:txBody>
      </p:sp>
    </p:spTree>
    <p:extLst>
      <p:ext uri="{BB962C8B-B14F-4D97-AF65-F5344CB8AC3E}">
        <p14:creationId xmlns:p14="http://schemas.microsoft.com/office/powerpoint/2010/main" val="357538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9743" y="909369"/>
                <a:ext cx="11952514" cy="58390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Key insight</a:t>
                </a:r>
                <a:r>
                  <a:rPr lang="en-US" sz="2800" dirty="0">
                    <a:solidFill>
                      <a:schemeClr val="tx1"/>
                    </a:solidFill>
                  </a:rPr>
                  <a:t>: every clan in the tree corresponds to a rank one submatrix in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43" y="909369"/>
                <a:ext cx="11952514" cy="583908"/>
              </a:xfrm>
              <a:prstGeom prst="rect">
                <a:avLst/>
              </a:prstGeom>
              <a:blipFill>
                <a:blip r:embed="rId3"/>
                <a:stretch>
                  <a:fillRect t="-3061" b="-23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6064538" y="2856503"/>
            <a:ext cx="4361163" cy="3750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6052986" y="2856503"/>
            <a:ext cx="4361163" cy="37432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6064538" y="3905517"/>
            <a:ext cx="4353460" cy="37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056836" y="4403609"/>
            <a:ext cx="4357313" cy="113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064540" y="4939435"/>
            <a:ext cx="4361161" cy="37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052982" y="5475257"/>
            <a:ext cx="4372719" cy="75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064538" y="6033727"/>
            <a:ext cx="4361163" cy="188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700224" y="2856503"/>
            <a:ext cx="23116" cy="37432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7343613" y="2867820"/>
            <a:ext cx="23116" cy="37432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359024" y="2852719"/>
            <a:ext cx="3074379" cy="10490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6052986" y="3407422"/>
            <a:ext cx="4361163" cy="75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948477" y="2864044"/>
            <a:ext cx="23116" cy="37432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8576451" y="2875361"/>
            <a:ext cx="23116" cy="37432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9181312" y="2871581"/>
            <a:ext cx="23116" cy="37432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9770767" y="2860260"/>
            <a:ext cx="23116" cy="37432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B7BE147-2AFD-844F-964D-AF60CA42169E}"/>
                  </a:ext>
                </a:extLst>
              </p:cNvPr>
              <p:cNvSpPr/>
              <p:nvPr/>
            </p:nvSpPr>
            <p:spPr>
              <a:xfrm>
                <a:off x="7508520" y="3017123"/>
                <a:ext cx="2451588" cy="81535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76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d>
                            <m:dPr>
                              <m:ctrlPr>
                                <a:rPr lang="en-US" sz="4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4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B7BE147-2AFD-844F-964D-AF60CA421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520" y="3017123"/>
                <a:ext cx="2451588" cy="8153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196177" y="2405696"/>
            <a:ext cx="4153359" cy="419888"/>
            <a:chOff x="6196177" y="2405696"/>
            <a:chExt cx="4153359" cy="419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C5EAA57B-4DA2-E241-A759-197CB4E8DD8F}"/>
                    </a:ext>
                  </a:extLst>
                </p:cNvPr>
                <p:cNvSpPr/>
                <p:nvPr/>
              </p:nvSpPr>
              <p:spPr>
                <a:xfrm>
                  <a:off x="6196177" y="2405696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C5EAA57B-4DA2-E241-A759-197CB4E8DD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6177" y="2405696"/>
                  <a:ext cx="46076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F5315364-6A1D-0943-B398-203068FA7710}"/>
                    </a:ext>
                  </a:extLst>
                </p:cNvPr>
                <p:cNvSpPr/>
                <p:nvPr/>
              </p:nvSpPr>
              <p:spPr>
                <a:xfrm>
                  <a:off x="6903655" y="2405696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F5315364-6A1D-0943-B398-203068FA77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655" y="2405696"/>
                  <a:ext cx="46609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4F2A7BF-DC4B-754A-BB7F-FE51854E0DA5}"/>
                    </a:ext>
                  </a:extLst>
                </p:cNvPr>
                <p:cNvSpPr/>
                <p:nvPr/>
              </p:nvSpPr>
              <p:spPr>
                <a:xfrm>
                  <a:off x="7508519" y="2405696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4F2A7BF-DC4B-754A-BB7F-FE51854E0D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8519" y="2405696"/>
                  <a:ext cx="46609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5562FC0-EBAA-624E-9922-5A3B2C43566A}"/>
                    </a:ext>
                  </a:extLst>
                </p:cNvPr>
                <p:cNvSpPr/>
                <p:nvPr/>
              </p:nvSpPr>
              <p:spPr>
                <a:xfrm>
                  <a:off x="8108621" y="2409404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5562FC0-EBAA-624E-9922-5A3B2C4356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8621" y="2409404"/>
                  <a:ext cx="46609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3EA14FF3-4F17-004A-9A62-0E3072C67376}"/>
                    </a:ext>
                  </a:extLst>
                </p:cNvPr>
                <p:cNvSpPr/>
                <p:nvPr/>
              </p:nvSpPr>
              <p:spPr>
                <a:xfrm>
                  <a:off x="8708723" y="2432431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3EA14FF3-4F17-004A-9A62-0E3072C673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8723" y="2432431"/>
                  <a:ext cx="46609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2AEF8528-F315-FF43-AD58-7B56DEE899A3}"/>
                    </a:ext>
                  </a:extLst>
                </p:cNvPr>
                <p:cNvSpPr/>
                <p:nvPr/>
              </p:nvSpPr>
              <p:spPr>
                <a:xfrm>
                  <a:off x="9313891" y="2409404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2AEF8528-F315-FF43-AD58-7B56DEE899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3891" y="2409404"/>
                  <a:ext cx="46609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E4F34745-CE4E-F749-93D4-7EE309B70794}"/>
                    </a:ext>
                  </a:extLst>
                </p:cNvPr>
                <p:cNvSpPr/>
                <p:nvPr/>
              </p:nvSpPr>
              <p:spPr>
                <a:xfrm>
                  <a:off x="9883446" y="2456252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E4F34745-CE4E-F749-93D4-7EE309B707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3446" y="2456252"/>
                  <a:ext cx="46609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5560835" y="2908057"/>
            <a:ext cx="488302" cy="3548615"/>
            <a:chOff x="5560835" y="2908057"/>
            <a:chExt cx="488302" cy="3548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D9DE4344-3856-8949-9271-1B821943ECE0}"/>
                    </a:ext>
                  </a:extLst>
                </p:cNvPr>
                <p:cNvSpPr/>
                <p:nvPr/>
              </p:nvSpPr>
              <p:spPr>
                <a:xfrm>
                  <a:off x="5588370" y="2908057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D9DE4344-3856-8949-9271-1B821943EC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8370" y="2908057"/>
                  <a:ext cx="46076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9C3B421A-4A83-264E-94F4-B2ECBD5F3442}"/>
                    </a:ext>
                  </a:extLst>
                </p:cNvPr>
                <p:cNvSpPr/>
                <p:nvPr/>
              </p:nvSpPr>
              <p:spPr>
                <a:xfrm>
                  <a:off x="5564370" y="3398126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9C3B421A-4A83-264E-94F4-B2ECBD5F34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4370" y="3398126"/>
                  <a:ext cx="46608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CB1F435D-021D-9B48-B974-3095B6A75735}"/>
                    </a:ext>
                  </a:extLst>
                </p:cNvPr>
                <p:cNvSpPr/>
                <p:nvPr/>
              </p:nvSpPr>
              <p:spPr>
                <a:xfrm>
                  <a:off x="5569999" y="3927334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CB1F435D-021D-9B48-B974-3095B6A757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9999" y="3927334"/>
                  <a:ext cx="46609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CC043A86-4136-C546-AAE3-BB107A37E109}"/>
                    </a:ext>
                  </a:extLst>
                </p:cNvPr>
                <p:cNvSpPr/>
                <p:nvPr/>
              </p:nvSpPr>
              <p:spPr>
                <a:xfrm>
                  <a:off x="5569999" y="4455608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CC043A86-4136-C546-AAE3-BB107A37E1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9999" y="4455608"/>
                  <a:ext cx="46609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3475B1F0-942B-3542-86A6-C14B73A2CF0D}"/>
                    </a:ext>
                  </a:extLst>
                </p:cNvPr>
                <p:cNvSpPr/>
                <p:nvPr/>
              </p:nvSpPr>
              <p:spPr>
                <a:xfrm>
                  <a:off x="5560835" y="4956619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3475B1F0-942B-3542-86A6-C14B73A2CF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835" y="4956619"/>
                  <a:ext cx="46609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6140AC53-B017-FC49-8FF9-4EC98F42EED4}"/>
                    </a:ext>
                  </a:extLst>
                </p:cNvPr>
                <p:cNvSpPr/>
                <p:nvPr/>
              </p:nvSpPr>
              <p:spPr>
                <a:xfrm>
                  <a:off x="5560835" y="5576457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6140AC53-B017-FC49-8FF9-4EC98F42EE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835" y="5576457"/>
                  <a:ext cx="46609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E6ECAB4-AAB7-C34B-9984-37AEFFBC6034}"/>
                    </a:ext>
                  </a:extLst>
                </p:cNvPr>
                <p:cNvSpPr/>
                <p:nvPr/>
              </p:nvSpPr>
              <p:spPr>
                <a:xfrm>
                  <a:off x="5560835" y="6087340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E6ECAB4-AAB7-C34B-9984-37AEFFBC60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835" y="6087340"/>
                  <a:ext cx="46609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6B4BB060-3602-1643-AFA4-A858B5A74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207005"/>
              </p:ext>
            </p:extLst>
          </p:nvPr>
        </p:nvGraphicFramePr>
        <p:xfrm>
          <a:off x="4773577" y="2908057"/>
          <a:ext cx="466090" cy="947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090">
                  <a:extLst>
                    <a:ext uri="{9D8B030D-6E8A-4147-A177-3AD203B41FA5}">
                      <a16:colId xmlns:a16="http://schemas.microsoft.com/office/drawing/2014/main" val="1005796257"/>
                    </a:ext>
                  </a:extLst>
                </a:gridCol>
              </a:tblGrid>
              <a:tr h="4739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179254"/>
                  </a:ext>
                </a:extLst>
              </a:tr>
              <a:tr h="4739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65535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13E3B27-1C98-D147-B18C-1EA662BEF8A0}"/>
                  </a:ext>
                </a:extLst>
              </p:cNvPr>
              <p:cNvSpPr/>
              <p:nvPr/>
            </p:nvSpPr>
            <p:spPr>
              <a:xfrm>
                <a:off x="4204016" y="3030536"/>
                <a:ext cx="4607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13E3B27-1C98-D147-B18C-1EA662BEF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016" y="3030536"/>
                <a:ext cx="460767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1EBB502-433B-8040-A424-209028EE9576}"/>
                  </a:ext>
                </a:extLst>
              </p:cNvPr>
              <p:cNvSpPr/>
              <p:nvPr/>
            </p:nvSpPr>
            <p:spPr>
              <a:xfrm>
                <a:off x="4180016" y="3520605"/>
                <a:ext cx="466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1EBB502-433B-8040-A424-209028EE9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016" y="3520605"/>
                <a:ext cx="466089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4C8F4E9-5511-4C47-95C0-905961D787FF}"/>
                  </a:ext>
                </a:extLst>
              </p:cNvPr>
              <p:cNvSpPr/>
              <p:nvPr/>
            </p:nvSpPr>
            <p:spPr>
              <a:xfrm>
                <a:off x="4745893" y="2431279"/>
                <a:ext cx="4656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4C8F4E9-5511-4C47-95C0-905961D78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893" y="2431279"/>
                <a:ext cx="465640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0" name="Table 89">
            <a:extLst>
              <a:ext uri="{FF2B5EF4-FFF2-40B4-BE49-F238E27FC236}">
                <a16:creationId xmlns:a16="http://schemas.microsoft.com/office/drawing/2014/main" id="{AE2B7E1F-0939-AE46-86AF-9DF32E76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402289"/>
              </p:ext>
            </p:extLst>
          </p:nvPr>
        </p:nvGraphicFramePr>
        <p:xfrm>
          <a:off x="7473210" y="2027825"/>
          <a:ext cx="284102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204">
                  <a:extLst>
                    <a:ext uri="{9D8B030D-6E8A-4147-A177-3AD203B41FA5}">
                      <a16:colId xmlns:a16="http://schemas.microsoft.com/office/drawing/2014/main" val="3856308336"/>
                    </a:ext>
                  </a:extLst>
                </a:gridCol>
                <a:gridCol w="568204">
                  <a:extLst>
                    <a:ext uri="{9D8B030D-6E8A-4147-A177-3AD203B41FA5}">
                      <a16:colId xmlns:a16="http://schemas.microsoft.com/office/drawing/2014/main" val="760522695"/>
                    </a:ext>
                  </a:extLst>
                </a:gridCol>
                <a:gridCol w="568204">
                  <a:extLst>
                    <a:ext uri="{9D8B030D-6E8A-4147-A177-3AD203B41FA5}">
                      <a16:colId xmlns:a16="http://schemas.microsoft.com/office/drawing/2014/main" val="2905524563"/>
                    </a:ext>
                  </a:extLst>
                </a:gridCol>
                <a:gridCol w="568204">
                  <a:extLst>
                    <a:ext uri="{9D8B030D-6E8A-4147-A177-3AD203B41FA5}">
                      <a16:colId xmlns:a16="http://schemas.microsoft.com/office/drawing/2014/main" val="2420051389"/>
                    </a:ext>
                  </a:extLst>
                </a:gridCol>
                <a:gridCol w="568204">
                  <a:extLst>
                    <a:ext uri="{9D8B030D-6E8A-4147-A177-3AD203B41FA5}">
                      <a16:colId xmlns:a16="http://schemas.microsoft.com/office/drawing/2014/main" val="944637069"/>
                    </a:ext>
                  </a:extLst>
                </a:gridCol>
              </a:tblGrid>
              <a:tr h="3328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1452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259B087-8EBF-B14C-8BE9-23DF07802E23}"/>
                  </a:ext>
                </a:extLst>
              </p:cNvPr>
              <p:cNvSpPr/>
              <p:nvPr/>
            </p:nvSpPr>
            <p:spPr>
              <a:xfrm>
                <a:off x="7013916" y="2004160"/>
                <a:ext cx="4656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259B087-8EBF-B14C-8BE9-23DF07802E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916" y="2004160"/>
                <a:ext cx="465640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96"/>
          <p:cNvGrpSpPr/>
          <p:nvPr/>
        </p:nvGrpSpPr>
        <p:grpSpPr>
          <a:xfrm>
            <a:off x="7480747" y="1634828"/>
            <a:ext cx="2841017" cy="419888"/>
            <a:chOff x="8052247" y="1634828"/>
            <a:chExt cx="2841017" cy="419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25BC005D-392A-6E48-A7EA-B686C6EC33E1}"/>
                    </a:ext>
                  </a:extLst>
                </p:cNvPr>
                <p:cNvSpPr/>
                <p:nvPr/>
              </p:nvSpPr>
              <p:spPr>
                <a:xfrm>
                  <a:off x="8052247" y="1634828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25BC005D-392A-6E48-A7EA-B686C6EC33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2247" y="1634828"/>
                  <a:ext cx="466090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282E48CA-5A6A-394C-9ED6-EEA7F152F495}"/>
                    </a:ext>
                  </a:extLst>
                </p:cNvPr>
                <p:cNvSpPr/>
                <p:nvPr/>
              </p:nvSpPr>
              <p:spPr>
                <a:xfrm>
                  <a:off x="8652349" y="1638536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282E48CA-5A6A-394C-9ED6-EEA7F152F4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2349" y="1638536"/>
                  <a:ext cx="466090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E90BB5BB-0879-3D4C-98D4-EEDD6C3E8FB4}"/>
                    </a:ext>
                  </a:extLst>
                </p:cNvPr>
                <p:cNvSpPr/>
                <p:nvPr/>
              </p:nvSpPr>
              <p:spPr>
                <a:xfrm>
                  <a:off x="9252451" y="1661563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E90BB5BB-0879-3D4C-98D4-EEDD6C3E8F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2451" y="1661563"/>
                  <a:ext cx="466090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8F8B0183-265B-FB4D-89F8-A72F62753DF3}"/>
                    </a:ext>
                  </a:extLst>
                </p:cNvPr>
                <p:cNvSpPr/>
                <p:nvPr/>
              </p:nvSpPr>
              <p:spPr>
                <a:xfrm>
                  <a:off x="9857619" y="1638536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8F8B0183-265B-FB4D-89F8-A72F62753D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7619" y="1638536"/>
                  <a:ext cx="466090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B68F8F99-7365-AB44-9C7B-E6F9C06C6F1E}"/>
                    </a:ext>
                  </a:extLst>
                </p:cNvPr>
                <p:cNvSpPr/>
                <p:nvPr/>
              </p:nvSpPr>
              <p:spPr>
                <a:xfrm>
                  <a:off x="10427174" y="1685384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B68F8F99-7365-AB44-9C7B-E6F9C06C6F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7174" y="1685384"/>
                  <a:ext cx="466090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72912" y="4747266"/>
                <a:ext cx="2114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912" y="4747266"/>
                <a:ext cx="2114076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703848" y="2650062"/>
            <a:ext cx="2602604" cy="3967167"/>
            <a:chOff x="703848" y="2151292"/>
            <a:chExt cx="2602604" cy="39671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FD4E62C-218E-314B-8539-378862528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/>
            <a:srcRect t="-1" r="61630" b="-266"/>
            <a:stretch/>
          </p:blipFill>
          <p:spPr>
            <a:xfrm>
              <a:off x="703848" y="2151292"/>
              <a:ext cx="2341655" cy="3967167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1620118" y="2379601"/>
              <a:ext cx="1686334" cy="1060331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1298621" y="3031928"/>
              <a:ext cx="457200" cy="27432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9" name="Rectangle 98"/>
          <p:cNvSpPr/>
          <p:nvPr/>
        </p:nvSpPr>
        <p:spPr>
          <a:xfrm>
            <a:off x="119743" y="94597"/>
            <a:ext cx="11952514" cy="7015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 clan</a:t>
            </a:r>
            <a:r>
              <a:rPr lang="en-US" sz="2800" dirty="0">
                <a:solidFill>
                  <a:schemeClr val="tx1"/>
                </a:solidFill>
              </a:rPr>
              <a:t>: subset of nodes that can be disconnected by removing a single 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282524" y="5482808"/>
                <a:ext cx="2114076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524" y="5482808"/>
                <a:ext cx="2114076" cy="57868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0B7E-756B-41DF-BF4F-1CAFCC356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3" grpId="0" animBg="1"/>
      <p:bldP spid="69" grpId="0" animBg="1"/>
      <p:bldP spid="87" grpId="0"/>
      <p:bldP spid="88" grpId="0"/>
      <p:bldP spid="89" grpId="0"/>
      <p:bldP spid="91" grpId="0"/>
      <p:bldP spid="2" grpId="0"/>
      <p:bldP spid="10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15203</TotalTime>
  <Words>2145</Words>
  <Application>Microsoft Office PowerPoint</Application>
  <PresentationFormat>Widescreen</PresentationFormat>
  <Paragraphs>452</Paragraphs>
  <Slides>35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Bookman Old Style</vt:lpstr>
      <vt:lpstr>Calibri</vt:lpstr>
      <vt:lpstr>Calibri Light</vt:lpstr>
      <vt:lpstr>Cambria Math</vt:lpstr>
      <vt:lpstr>Roboto Black</vt:lpstr>
      <vt:lpstr>Roboto Light</vt:lpstr>
      <vt:lpstr>Office Theme</vt:lpstr>
      <vt:lpstr>PowerPoint Presentation</vt:lpstr>
      <vt:lpstr>Recovering latent tree structures</vt:lpstr>
      <vt:lpstr>Problem Setup- binary tree model</vt:lpstr>
      <vt:lpstr>A tree of tree recovery methods</vt:lpstr>
      <vt:lpstr>Distance based methods – main assumption</vt:lpstr>
      <vt:lpstr>From distance to similarity</vt:lpstr>
      <vt:lpstr>The similarity graph </vt:lpstr>
      <vt:lpstr>Outline/main contributions</vt:lpstr>
      <vt:lpstr>PowerPoint Presentation</vt:lpstr>
      <vt:lpstr>PowerPoint Presentation</vt:lpstr>
      <vt:lpstr>Spectral Neighbor Joining Algorithm</vt:lpstr>
      <vt:lpstr>Consistency of SNJ:</vt:lpstr>
      <vt:lpstr>SNJ: Finite sample guarantees</vt:lpstr>
      <vt:lpstr>PowerPoint Presentation</vt:lpstr>
      <vt:lpstr>Results — random trees</vt:lpstr>
      <vt:lpstr>Symmetric binary trees</vt:lpstr>
      <vt:lpstr>Limitations of existing methods</vt:lpstr>
      <vt:lpstr>Part 2: Divide and conquer</vt:lpstr>
      <vt:lpstr>Divide and conquer</vt:lpstr>
      <vt:lpstr>Our contribution</vt:lpstr>
      <vt:lpstr>Fiedler’s theorem on nodal domains</vt:lpstr>
      <vt:lpstr>Fiedler’s theorem and latent tree models</vt:lpstr>
      <vt:lpstr>Example – binary symmetric tree</vt:lpstr>
      <vt:lpstr>Example – New York H1N1 Influenza virus</vt:lpstr>
      <vt:lpstr>PowerPoint Presentation</vt:lpstr>
      <vt:lpstr>PowerPoint Presentation</vt:lpstr>
      <vt:lpstr>Relation between effective resistance and similarity</vt:lpstr>
      <vt:lpstr>Spectral top down recovery</vt:lpstr>
      <vt:lpstr>Example: the coalescent model</vt:lpstr>
      <vt:lpstr>Merging adjacent subtrees</vt:lpstr>
      <vt:lpstr>Finding a root using an outgroup</vt:lpstr>
      <vt:lpstr>Back to the adjacency matrix</vt:lpstr>
      <vt:lpstr>PowerPoint Presentation</vt:lpstr>
      <vt:lpstr>PowerPoint Presentation</vt:lpstr>
      <vt:lpstr>Thank you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Jaffe, Ariel</dc:creator>
  <cp:lastModifiedBy>Ariel Jaffe</cp:lastModifiedBy>
  <cp:revision>250</cp:revision>
  <dcterms:created xsi:type="dcterms:W3CDTF">2020-09-03T01:08:31Z</dcterms:created>
  <dcterms:modified xsi:type="dcterms:W3CDTF">2022-01-10T08:12:46Z</dcterms:modified>
</cp:coreProperties>
</file>